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25"/>
  </p:notesMasterIdLst>
  <p:handoutMasterIdLst>
    <p:handoutMasterId r:id="rId26"/>
  </p:handoutMasterIdLst>
  <p:sldIdLst>
    <p:sldId id="256" r:id="rId2"/>
    <p:sldId id="258"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67"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D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06"/>
    <p:restoredTop sz="94643"/>
  </p:normalViewPr>
  <p:slideViewPr>
    <p:cSldViewPr snapToGrid="0" snapToObjects="1">
      <p:cViewPr varScale="1">
        <p:scale>
          <a:sx n="58" d="100"/>
          <a:sy n="58" d="100"/>
        </p:scale>
        <p:origin x="200" y="32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2" d="100"/>
          <a:sy n="72" d="100"/>
        </p:scale>
        <p:origin x="3440"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321417-F438-CD4D-AD83-4BA89B2C6E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IBM</a:t>
            </a:r>
          </a:p>
        </p:txBody>
      </p:sp>
      <p:sp>
        <p:nvSpPr>
          <p:cNvPr id="3" name="Date Placeholder 2">
            <a:extLst>
              <a:ext uri="{FF2B5EF4-FFF2-40B4-BE49-F238E27FC236}">
                <a16:creationId xmlns:a16="http://schemas.microsoft.com/office/drawing/2014/main" id="{16B27B54-225F-4B4A-83C1-3B3AE656D8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E1D112-94EF-1F43-819E-A7D35B115AA9}" type="datetimeFigureOut">
              <a:rPr lang="en-US" smtClean="0"/>
              <a:t>2/14/18</a:t>
            </a:fld>
            <a:endParaRPr lang="en-US"/>
          </a:p>
        </p:txBody>
      </p:sp>
      <p:sp>
        <p:nvSpPr>
          <p:cNvPr id="4" name="Footer Placeholder 3">
            <a:extLst>
              <a:ext uri="{FF2B5EF4-FFF2-40B4-BE49-F238E27FC236}">
                <a16:creationId xmlns:a16="http://schemas.microsoft.com/office/drawing/2014/main" id="{0BEF5C97-864A-1149-BB29-8A35519CEB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9B0BBD5-DA14-C642-B25B-EAFC45AA53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r>
              <a:rPr lang="en-US" dirty="0"/>
              <a:t>1</a:t>
            </a:r>
          </a:p>
        </p:txBody>
      </p:sp>
    </p:spTree>
    <p:extLst>
      <p:ext uri="{BB962C8B-B14F-4D97-AF65-F5344CB8AC3E}">
        <p14:creationId xmlns:p14="http://schemas.microsoft.com/office/powerpoint/2010/main" val="2905996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BC38D-2E91-984C-B4B7-A3E0A43570BF}" type="datetimeFigureOut">
              <a:rPr lang="en-US" smtClean="0"/>
              <a:t>2/14/18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0C0E6-A85E-9445-A8CE-5F324D864472}" type="slidenum">
              <a:rPr lang="en-US" smtClean="0"/>
              <a:t>‹#›</a:t>
            </a:fld>
            <a:endParaRPr lang="en-US"/>
          </a:p>
        </p:txBody>
      </p:sp>
    </p:spTree>
    <p:extLst>
      <p:ext uri="{BB962C8B-B14F-4D97-AF65-F5344CB8AC3E}">
        <p14:creationId xmlns:p14="http://schemas.microsoft.com/office/powerpoint/2010/main" val="4239208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601547-2AFD-6347-A26B-F7E31C78E334}" type="datetime1">
              <a:rPr lang="en-IN" smtClean="0"/>
              <a:t>14/02/18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163090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E0D764-97EE-FB46-84EF-00F2080CA7F5}" type="datetime1">
              <a:rPr lang="en-IN" smtClean="0"/>
              <a:t>14/02/18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314770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073F0D-8809-4F40-AA0B-D608A64A6D62}" type="datetime1">
              <a:rPr lang="en-IN" smtClean="0"/>
              <a:t>14/02/18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E6B369F-7CC4-494D-A6EA-DCF35A35D16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69655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15723A8-774E-CF40-96AC-0CD868C75AAF}" type="datetime1">
              <a:rPr lang="en-IN" smtClean="0"/>
              <a:t>14/02/18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3929295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CDE34D8-1F8E-2B4D-BEFB-CDD7D190DB30}" type="datetime1">
              <a:rPr lang="en-IN" smtClean="0"/>
              <a:t>14/02/18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E6B369F-7CC4-494D-A6EA-DCF35A35D16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4559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38B0F3F-FD99-9141-8C7B-E0EF703D423C}" type="datetime1">
              <a:rPr lang="en-IN" smtClean="0"/>
              <a:t>14/02/18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70615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78CF29-2D37-4848-9C43-BFC13FCDEED5}" type="datetime1">
              <a:rPr lang="en-IN" smtClean="0"/>
              <a:t>14/02/18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1553695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CF447-0E78-CD4B-87F2-104C8BDCFAEC}" type="datetime1">
              <a:rPr lang="en-IN" smtClean="0"/>
              <a:t>14/02/18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415227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2133600"/>
            <a:ext cx="8915400" cy="37776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11"/>
          <p:cNvSpPr/>
          <p:nvPr/>
        </p:nvSpPr>
        <p:spPr bwMode="auto">
          <a:xfrm flipV="1">
            <a:off x="0" y="313760"/>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 name="Title 9">
            <a:extLst>
              <a:ext uri="{FF2B5EF4-FFF2-40B4-BE49-F238E27FC236}">
                <a16:creationId xmlns:a16="http://schemas.microsoft.com/office/drawing/2014/main" id="{14BA9E70-4F75-B241-9353-5C0D3B1E6C7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725898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137B0-3344-CB4D-B276-5E77AF1F7360}" type="datetime1">
              <a:rPr lang="en-IN" smtClean="0"/>
              <a:t>14/02/18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115326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120D79-63FE-8B40-9937-1C5A785ABA24}" type="datetime1">
              <a:rPr lang="en-IN" smtClean="0"/>
              <a:t>14/02/18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300526230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144BBE-7308-E44E-9AA7-E732D2CB37BA}" type="datetime1">
              <a:rPr lang="en-IN" smtClean="0"/>
              <a:t>14/02/18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19914312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98FFFA-109B-A641-859B-FAAA7D42C6E2}" type="datetime1">
              <a:rPr lang="en-IN" smtClean="0"/>
              <a:t>14/02/18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170982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844A-67A9-344E-B244-16DA493A36C2}" type="datetime1">
              <a:rPr lang="en-IN" smtClean="0"/>
              <a:t>14/02/18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56259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135C409-927D-4E4F-9C2E-25E4647A82AE}" type="datetime1">
              <a:rPr lang="en-IN" smtClean="0"/>
              <a:t>14/02/18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373487672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A8122AF-F80B-4848-8234-E319549280CF}" type="datetime1">
              <a:rPr lang="en-IN" smtClean="0"/>
              <a:t>14/02/18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E6B369F-7CC4-494D-A6EA-DCF35A35D16A}" type="slidenum">
              <a:rPr lang="en-US" smtClean="0"/>
              <a:t>‹#›</a:t>
            </a:fld>
            <a:endParaRPr lang="en-US"/>
          </a:p>
        </p:txBody>
      </p:sp>
    </p:spTree>
    <p:extLst>
      <p:ext uri="{BB962C8B-B14F-4D97-AF65-F5344CB8AC3E}">
        <p14:creationId xmlns:p14="http://schemas.microsoft.com/office/powerpoint/2010/main" val="92042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000">
              <a:schemeClr val="accent5">
                <a:lumMod val="0"/>
                <a:lumOff val="100000"/>
              </a:schemeClr>
            </a:gs>
            <a:gs pos="57000">
              <a:schemeClr val="bg2">
                <a:lumMod val="90000"/>
              </a:schemeClr>
            </a:gs>
            <a:gs pos="100000">
              <a:schemeClr val="accent5">
                <a:lumMod val="100000"/>
              </a:schemeClr>
            </a:gs>
          </a:gsLst>
          <a:lin ang="2700000" scaled="1"/>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57EA77F-91CC-9747-9E1A-23D7B202F5DA}" type="datetime1">
              <a:rPr lang="en-IN" smtClean="0"/>
              <a:t>14/02/18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E6B369F-7CC4-494D-A6EA-DCF35A35D16A}" type="slidenum">
              <a:rPr lang="en-US" smtClean="0"/>
              <a:t>‹#›</a:t>
            </a:fld>
            <a:endParaRPr lang="en-US"/>
          </a:p>
        </p:txBody>
      </p:sp>
    </p:spTree>
    <p:extLst>
      <p:ext uri="{BB962C8B-B14F-4D97-AF65-F5344CB8AC3E}">
        <p14:creationId xmlns:p14="http://schemas.microsoft.com/office/powerpoint/2010/main" val="2563122281"/>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git-scm.com/download/mac" TargetMode="External"/><Relationship Id="rId2" Type="http://schemas.openxmlformats.org/officeDocument/2006/relationships/hyperlink" Target="http://git-scm.com/download/linux" TargetMode="External"/><Relationship Id="rId1" Type="http://schemas.openxmlformats.org/officeDocument/2006/relationships/slideLayout" Target="../slideLayouts/slideLayout2.xml"/><Relationship Id="rId4" Type="http://schemas.openxmlformats.org/officeDocument/2006/relationships/hyperlink" Target="http://git-scm.com/download/wi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A50189A-2FD4-4608-A527-341A1811A64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C27F09-DDA3-9149-AA95-7E84BAFC3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994" y="1088317"/>
            <a:ext cx="5640502" cy="4688667"/>
          </a:xfrm>
          <a:prstGeom prst="rect">
            <a:avLst/>
          </a:prstGeom>
        </p:spPr>
      </p:pic>
      <p:sp>
        <p:nvSpPr>
          <p:cNvPr id="31" name="Rectangle 30">
            <a:extLst>
              <a:ext uri="{FF2B5EF4-FFF2-40B4-BE49-F238E27FC236}">
                <a16:creationId xmlns:a16="http://schemas.microsoft.com/office/drawing/2014/main" id="{95ECFC88-1E40-4C47-960F-87C500F109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5">
            <a:extLst>
              <a:ext uri="{FF2B5EF4-FFF2-40B4-BE49-F238E27FC236}">
                <a16:creationId xmlns:a16="http://schemas.microsoft.com/office/drawing/2014/main" id="{3B61BD80-022D-4577-9D14-EAD5DFD135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A0E45C0-E815-4C4A-AAB8-00861A0E8855}"/>
              </a:ext>
            </a:extLst>
          </p:cNvPr>
          <p:cNvSpPr>
            <a:spLocks noGrp="1"/>
          </p:cNvSpPr>
          <p:nvPr>
            <p:ph type="ctrTitle"/>
          </p:nvPr>
        </p:nvSpPr>
        <p:spPr>
          <a:xfrm>
            <a:off x="540279" y="967417"/>
            <a:ext cx="3778870" cy="3943250"/>
          </a:xfrm>
        </p:spPr>
        <p:txBody>
          <a:bodyPr>
            <a:normAutofit/>
          </a:bodyPr>
          <a:lstStyle/>
          <a:p>
            <a:r>
              <a:rPr lang="en-US" sz="4000" dirty="0">
                <a:solidFill>
                  <a:srgbClr val="FEFFFF"/>
                </a:solidFill>
              </a:rPr>
              <a:t>GitHub</a:t>
            </a:r>
          </a:p>
        </p:txBody>
      </p:sp>
    </p:spTree>
    <p:extLst>
      <p:ext uri="{BB962C8B-B14F-4D97-AF65-F5344CB8AC3E}">
        <p14:creationId xmlns:p14="http://schemas.microsoft.com/office/powerpoint/2010/main" val="5561683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6336264" cy="595090"/>
          </a:xfrm>
        </p:spPr>
        <p:txBody>
          <a:bodyPr>
            <a:normAutofit/>
          </a:bodyPr>
          <a:lstStyle/>
          <a:p>
            <a:r>
              <a:rPr lang="en-IN" sz="2400" b="1" dirty="0">
                <a:latin typeface="Rockwell" panose="02060603020205020403" pitchFamily="18" charset="77"/>
                <a:cs typeface="Consolas" panose="020B0609020204030204" pitchFamily="49" charset="0"/>
              </a:rPr>
              <a:t>Undoing Things</a:t>
            </a: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6036806"/>
          </a:xfrm>
        </p:spPr>
        <p:txBody>
          <a:bodyPr>
            <a:normAutofit/>
          </a:bodyPr>
          <a:lstStyle/>
          <a:p>
            <a:pPr algn="just"/>
            <a:r>
              <a:rPr lang="en-IN" sz="2200" dirty="0">
                <a:latin typeface="Rockwell" panose="02060603020205020403" pitchFamily="18" charset="77"/>
                <a:cs typeface="Futura Medium" panose="020B0602020204020303" pitchFamily="34" charset="-79"/>
              </a:rPr>
              <a:t>At any stage, you may want to undo something. Here, we’ll review a few basic tools for undoing changes that you’ve made.</a:t>
            </a:r>
          </a:p>
          <a:p>
            <a:pPr marL="800100" lvl="2" indent="0" algn="just">
              <a:spcBef>
                <a:spcPts val="600"/>
              </a:spcBef>
              <a:buNone/>
            </a:pPr>
            <a:r>
              <a:rPr lang="en-IN" sz="1600" dirty="0">
                <a:latin typeface="Consolas" panose="020B0609020204030204" pitchFamily="49" charset="0"/>
                <a:cs typeface="Consolas" panose="020B0609020204030204" pitchFamily="49" charset="0"/>
              </a:rPr>
              <a:t>$ git commit -m 'initial commit’ </a:t>
            </a:r>
          </a:p>
          <a:p>
            <a:pPr marL="800100" lvl="2" indent="0" algn="just">
              <a:spcBef>
                <a:spcPts val="600"/>
              </a:spcBef>
              <a:buNone/>
            </a:pPr>
            <a:r>
              <a:rPr lang="en-IN" sz="1600" dirty="0">
                <a:latin typeface="Consolas" panose="020B0609020204030204" pitchFamily="49" charset="0"/>
                <a:cs typeface="Consolas" panose="020B0609020204030204" pitchFamily="49" charset="0"/>
              </a:rPr>
              <a:t>$ git add </a:t>
            </a:r>
            <a:r>
              <a:rPr lang="en-IN" sz="1600" dirty="0" err="1">
                <a:latin typeface="Consolas" panose="020B0609020204030204" pitchFamily="49" charset="0"/>
                <a:cs typeface="Consolas" panose="020B0609020204030204" pitchFamily="49" charset="0"/>
              </a:rPr>
              <a:t>forgotten_file</a:t>
            </a:r>
            <a:r>
              <a:rPr lang="en-IN" sz="1600" dirty="0">
                <a:latin typeface="Consolas" panose="020B0609020204030204" pitchFamily="49" charset="0"/>
                <a:cs typeface="Consolas" panose="020B0609020204030204" pitchFamily="49" charset="0"/>
              </a:rPr>
              <a:t> </a:t>
            </a:r>
          </a:p>
          <a:p>
            <a:pPr marL="800100" lvl="2" indent="0" algn="just">
              <a:spcBef>
                <a:spcPts val="600"/>
              </a:spcBef>
              <a:buNone/>
            </a:pPr>
            <a:r>
              <a:rPr lang="en-IN" sz="1600" dirty="0">
                <a:latin typeface="Consolas" panose="020B0609020204030204" pitchFamily="49" charset="0"/>
                <a:cs typeface="Consolas" panose="020B0609020204030204" pitchFamily="49" charset="0"/>
              </a:rPr>
              <a:t>$ git commit –amend</a:t>
            </a:r>
            <a:endParaRPr lang="en-IN" sz="2200" dirty="0">
              <a:latin typeface="Rockwell" panose="02060603020205020403" pitchFamily="18" charset="77"/>
              <a:cs typeface="Futura Medium" panose="020B0602020204020303" pitchFamily="34" charset="-79"/>
            </a:endParaRPr>
          </a:p>
          <a:p>
            <a:pPr algn="just"/>
            <a:r>
              <a:rPr lang="en-IN" sz="2200" dirty="0" err="1">
                <a:latin typeface="Rockwell" panose="02060603020205020403" pitchFamily="18" charset="77"/>
                <a:cs typeface="Futura Medium" panose="020B0602020204020303" pitchFamily="34" charset="-79"/>
              </a:rPr>
              <a:t>Unstaging</a:t>
            </a:r>
            <a:r>
              <a:rPr lang="en-IN" sz="2200" dirty="0">
                <a:latin typeface="Rockwell" panose="02060603020205020403" pitchFamily="18" charset="77"/>
                <a:cs typeface="Futura Medium" panose="020B0602020204020303" pitchFamily="34" charset="-79"/>
              </a:rPr>
              <a:t> a Staged File :  </a:t>
            </a:r>
            <a:r>
              <a:rPr lang="en-IN" sz="1600" dirty="0">
                <a:latin typeface="Consolas" panose="020B0609020204030204" pitchFamily="49" charset="0"/>
                <a:cs typeface="Consolas" panose="020B0609020204030204" pitchFamily="49" charset="0"/>
              </a:rPr>
              <a:t>$</a:t>
            </a:r>
            <a:r>
              <a:rPr lang="en-IN" sz="2200" dirty="0">
                <a:latin typeface="Rockwell" panose="02060603020205020403" pitchFamily="18" charset="77"/>
                <a:cs typeface="Futura Medium" panose="020B0602020204020303" pitchFamily="34" charset="-79"/>
              </a:rPr>
              <a:t> </a:t>
            </a:r>
            <a:r>
              <a:rPr lang="en-IN" sz="1600" dirty="0">
                <a:latin typeface="Consolas" panose="020B0609020204030204" pitchFamily="49" charset="0"/>
                <a:cs typeface="Consolas" panose="020B0609020204030204" pitchFamily="49" charset="0"/>
              </a:rPr>
              <a:t>git reset HEAD </a:t>
            </a:r>
            <a:r>
              <a:rPr lang="en-IN" sz="1600" dirty="0" err="1">
                <a:latin typeface="Consolas" panose="020B0609020204030204" pitchFamily="49" charset="0"/>
                <a:cs typeface="Consolas" panose="020B0609020204030204" pitchFamily="49" charset="0"/>
              </a:rPr>
              <a:t>CONTRIBUTING.md</a:t>
            </a:r>
            <a:endParaRPr lang="en-IN" sz="1600" dirty="0">
              <a:latin typeface="Consolas" panose="020B0609020204030204" pitchFamily="49" charset="0"/>
              <a:cs typeface="Consolas" panose="020B0609020204030204" pitchFamily="49" charset="0"/>
            </a:endParaRPr>
          </a:p>
          <a:p>
            <a:pPr algn="just"/>
            <a:r>
              <a:rPr lang="en-IN" sz="2200" dirty="0" err="1">
                <a:latin typeface="Rockwell" panose="02060603020205020403" pitchFamily="18" charset="77"/>
                <a:cs typeface="Futura Medium" panose="020B0602020204020303" pitchFamily="34" charset="-79"/>
              </a:rPr>
              <a:t>Unmodifying</a:t>
            </a:r>
            <a:r>
              <a:rPr lang="en-IN" sz="2200" dirty="0">
                <a:latin typeface="Rockwell" panose="02060603020205020403" pitchFamily="18" charset="77"/>
                <a:cs typeface="Futura Medium" panose="020B0602020204020303" pitchFamily="34" charset="-79"/>
              </a:rPr>
              <a:t> a Modified File </a:t>
            </a:r>
            <a:r>
              <a:rPr lang="en-IN" sz="1900" dirty="0"/>
              <a:t>: What if you realize that you don’t want to keep your changes to the </a:t>
            </a:r>
            <a:r>
              <a:rPr lang="en-IN" sz="1900" dirty="0" err="1"/>
              <a:t>sample.md</a:t>
            </a:r>
            <a:r>
              <a:rPr lang="en-IN" sz="1900" dirty="0"/>
              <a:t> file? How can you easily </a:t>
            </a:r>
            <a:r>
              <a:rPr lang="en-IN" sz="1900" dirty="0" err="1"/>
              <a:t>unmodify</a:t>
            </a:r>
            <a:r>
              <a:rPr lang="en-IN" sz="1900" dirty="0"/>
              <a:t> it — revert it back to what it looked like when you last committed?</a:t>
            </a:r>
          </a:p>
          <a:p>
            <a:pPr marL="800100" lvl="2" indent="0" algn="just">
              <a:spcBef>
                <a:spcPts val="600"/>
              </a:spcBef>
              <a:buNone/>
            </a:pPr>
            <a:r>
              <a:rPr lang="en-IN" sz="1600" dirty="0">
                <a:latin typeface="Consolas" panose="020B0609020204030204" pitchFamily="49" charset="0"/>
                <a:cs typeface="Consolas" panose="020B0609020204030204" pitchFamily="49" charset="0"/>
              </a:rPr>
              <a:t>$ git checkout -- </a:t>
            </a:r>
            <a:r>
              <a:rPr lang="en-IN" sz="1600" dirty="0" err="1">
                <a:latin typeface="Consolas" panose="020B0609020204030204" pitchFamily="49" charset="0"/>
                <a:cs typeface="Consolas" panose="020B0609020204030204" pitchFamily="49" charset="0"/>
              </a:rPr>
              <a:t>CONTRIBUTING.md</a:t>
            </a:r>
            <a:endParaRPr lang="en-IN" sz="1600" dirty="0">
              <a:latin typeface="Consolas" panose="020B0609020204030204" pitchFamily="49" charset="0"/>
              <a:cs typeface="Consolas" panose="020B0609020204030204" pitchFamily="49" charset="0"/>
            </a:endParaRPr>
          </a:p>
          <a:p>
            <a:r>
              <a:rPr lang="en-IN" sz="2200" dirty="0">
                <a:latin typeface="Rockwell" panose="02060603020205020403" pitchFamily="18" charset="77"/>
                <a:cs typeface="Futura Medium" panose="020B0602020204020303" pitchFamily="34" charset="-79"/>
              </a:rPr>
              <a:t>Remember, anything that is committed in Git can almost always be recovered. Even commits that were on branches that were deleted or commits that were overwritten with an --amend commit can be recovered. However, anything you lose that was never committed is likely never to be seen again.</a:t>
            </a:r>
            <a:endParaRPr lang="en-IN" sz="1900" dirty="0"/>
          </a:p>
          <a:p>
            <a:pPr algn="just"/>
            <a:endParaRPr lang="en-IN" sz="2200" dirty="0">
              <a:latin typeface="Rockwell" panose="02060603020205020403" pitchFamily="18" charset="77"/>
              <a:cs typeface="Futura Medium" panose="020B0602020204020303" pitchFamily="34" charset="-79"/>
            </a:endParaRPr>
          </a:p>
          <a:p>
            <a:pPr marL="800100" lvl="2" indent="0" algn="just">
              <a:spcBef>
                <a:spcPts val="600"/>
              </a:spcBef>
              <a:buNone/>
            </a:pPr>
            <a:endParaRPr lang="en-IN"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102665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6336264" cy="595090"/>
          </a:xfrm>
        </p:spPr>
        <p:txBody>
          <a:bodyPr>
            <a:normAutofit/>
          </a:bodyPr>
          <a:lstStyle/>
          <a:p>
            <a:r>
              <a:rPr lang="en-IN" sz="2400" b="1">
                <a:latin typeface="Rockwell" panose="02060603020205020403" pitchFamily="18" charset="77"/>
                <a:cs typeface="Consolas" panose="020B0609020204030204" pitchFamily="49" charset="0"/>
              </a:rPr>
              <a:t>Git Branching</a:t>
            </a:r>
            <a:endParaRPr lang="en-IN" sz="2400" b="1" dirty="0">
              <a:latin typeface="Rockwell" panose="02060603020205020403" pitchFamily="18" charset="77"/>
              <a:cs typeface="Consolas" panose="020B0609020204030204" pitchFamily="49" charset="0"/>
            </a:endParaRP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6036806"/>
          </a:xfrm>
        </p:spPr>
        <p:txBody>
          <a:bodyPr>
            <a:normAutofit/>
          </a:bodyPr>
          <a:lstStyle/>
          <a:p>
            <a:pPr algn="just"/>
            <a:r>
              <a:rPr lang="en-IN" sz="2200" dirty="0">
                <a:latin typeface="Rockwell" panose="02060603020205020403" pitchFamily="18" charset="77"/>
                <a:cs typeface="Futura Medium" panose="020B0602020204020303" pitchFamily="34" charset="-79"/>
              </a:rPr>
              <a:t>Nearly every VCS has some form of branching support. Branching means you diverge from the main line of development and continue to do work without messing with that main line. In many VCS tools, this is a somewhat expensive process, often requiring you to create a new copy of your source code directory, which can take a long time for large projects.</a:t>
            </a:r>
          </a:p>
          <a:p>
            <a:pPr algn="just"/>
            <a:r>
              <a:rPr lang="en-IN" sz="2200" dirty="0">
                <a:latin typeface="Rockwell" panose="02060603020205020403" pitchFamily="18" charset="77"/>
                <a:cs typeface="Futura Medium" panose="020B0602020204020303" pitchFamily="34" charset="-79"/>
              </a:rPr>
              <a:t>Git encourages workflows that branch and merge often, even multiple times in a day. Understanding and mastering this feature gives you a powerful and unique tool and can entirely change the way that you develop.</a:t>
            </a:r>
          </a:p>
          <a:p>
            <a:pPr algn="just"/>
            <a:r>
              <a:rPr lang="en-IN" sz="2200" dirty="0">
                <a:latin typeface="Rockwell" panose="02060603020205020403" pitchFamily="18" charset="77"/>
                <a:cs typeface="Futura Medium" panose="020B0602020204020303" pitchFamily="34" charset="-79"/>
              </a:rPr>
              <a:t>Creating a New Branch : </a:t>
            </a:r>
          </a:p>
          <a:p>
            <a:pPr marL="0" indent="0" algn="just">
              <a:buNone/>
            </a:pPr>
            <a:r>
              <a:rPr lang="en-IN" sz="2200" dirty="0">
                <a:latin typeface="Rockwell" panose="02060603020205020403" pitchFamily="18" charset="77"/>
                <a:cs typeface="Futura Medium" panose="020B0602020204020303" pitchFamily="34" charset="-79"/>
              </a:rPr>
              <a:t>	</a:t>
            </a:r>
            <a:r>
              <a:rPr lang="en-IN" sz="1600" dirty="0">
                <a:latin typeface="Consolas" panose="020B0609020204030204" pitchFamily="49" charset="0"/>
                <a:cs typeface="Consolas" panose="020B0609020204030204" pitchFamily="49" charset="0"/>
              </a:rPr>
              <a:t>$</a:t>
            </a:r>
            <a:r>
              <a:rPr lang="en-IN" sz="2200" dirty="0">
                <a:latin typeface="Rockwell" panose="02060603020205020403" pitchFamily="18" charset="77"/>
                <a:cs typeface="Futura Medium" panose="020B0602020204020303" pitchFamily="34" charset="-79"/>
              </a:rPr>
              <a:t> </a:t>
            </a:r>
            <a:r>
              <a:rPr lang="en-IN" sz="1600" dirty="0">
                <a:latin typeface="Consolas" panose="020B0609020204030204" pitchFamily="49" charset="0"/>
                <a:cs typeface="Consolas" panose="020B0609020204030204" pitchFamily="49" charset="0"/>
              </a:rPr>
              <a:t>git branch testing</a:t>
            </a:r>
          </a:p>
          <a:p>
            <a:pPr algn="just"/>
            <a:endParaRPr lang="en-IN" sz="2200" dirty="0">
              <a:latin typeface="Rockwell" panose="02060603020205020403" pitchFamily="18" charset="77"/>
              <a:cs typeface="Futura Medium" panose="020B0602020204020303" pitchFamily="34" charset="-79"/>
            </a:endParaRPr>
          </a:p>
          <a:p>
            <a:pPr marL="800100" lvl="2" indent="0" algn="just">
              <a:spcBef>
                <a:spcPts val="600"/>
              </a:spcBef>
              <a:buNone/>
            </a:pPr>
            <a:endParaRPr lang="en-IN" dirty="0">
              <a:latin typeface="Consolas" panose="020B0609020204030204" pitchFamily="49" charset="0"/>
              <a:cs typeface="Consolas" panose="020B0609020204030204" pitchFamily="49" charset="0"/>
            </a:endParaRPr>
          </a:p>
        </p:txBody>
      </p:sp>
      <p:pic>
        <p:nvPicPr>
          <p:cNvPr id="5" name="Picture 4">
            <a:extLst>
              <a:ext uri="{FF2B5EF4-FFF2-40B4-BE49-F238E27FC236}">
                <a16:creationId xmlns:a16="http://schemas.microsoft.com/office/drawing/2014/main" id="{000CD748-3841-CC40-8B3A-B6CD135C5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2734" y="4274409"/>
            <a:ext cx="4400172" cy="2224955"/>
          </a:xfrm>
          <a:prstGeom prst="rect">
            <a:avLst/>
          </a:prstGeom>
        </p:spPr>
      </p:pic>
    </p:spTree>
    <p:extLst>
      <p:ext uri="{BB962C8B-B14F-4D97-AF65-F5344CB8AC3E}">
        <p14:creationId xmlns:p14="http://schemas.microsoft.com/office/powerpoint/2010/main" val="37665749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5575750" cy="595090"/>
          </a:xfrm>
        </p:spPr>
        <p:txBody>
          <a:bodyPr>
            <a:normAutofit/>
          </a:bodyPr>
          <a:lstStyle/>
          <a:p>
            <a:r>
              <a:rPr lang="en-IN" sz="2400" b="1" dirty="0">
                <a:latin typeface="Rockwell" panose="02060603020205020403" pitchFamily="18" charset="77"/>
                <a:cs typeface="Consolas" panose="020B0609020204030204" pitchFamily="49" charset="0"/>
              </a:rPr>
              <a:t>Branching and Merging</a:t>
            </a: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6036806"/>
          </a:xfrm>
        </p:spPr>
        <p:txBody>
          <a:bodyPr>
            <a:normAutofit/>
          </a:bodyPr>
          <a:lstStyle/>
          <a:p>
            <a:pPr algn="just"/>
            <a:r>
              <a:rPr lang="en-IN" sz="2200" dirty="0">
                <a:latin typeface="Rockwell" panose="02060603020205020403" pitchFamily="18" charset="77"/>
                <a:cs typeface="Futura Medium" panose="020B0602020204020303" pitchFamily="34" charset="-79"/>
              </a:rPr>
              <a:t>Basic Branching : </a:t>
            </a:r>
            <a:r>
              <a:rPr lang="en-IN" sz="1900" dirty="0"/>
              <a:t>First, let’s say you’re working on your project and have a couple of commits already on the master branch.</a:t>
            </a:r>
          </a:p>
          <a:p>
            <a:pPr marL="0" indent="0" algn="just">
              <a:buNone/>
            </a:pPr>
            <a:endParaRPr lang="en-IN" sz="1900" dirty="0"/>
          </a:p>
          <a:p>
            <a:pPr algn="just"/>
            <a:endParaRPr lang="en-IN" sz="1900" dirty="0"/>
          </a:p>
          <a:p>
            <a:pPr algn="just"/>
            <a:endParaRPr lang="en-IN" sz="1900" dirty="0"/>
          </a:p>
          <a:p>
            <a:pPr marL="0" indent="0" algn="just">
              <a:buNone/>
            </a:pPr>
            <a:endParaRPr lang="en-IN" sz="1900" dirty="0"/>
          </a:p>
          <a:p>
            <a:r>
              <a:rPr lang="en-IN" sz="2200" dirty="0">
                <a:latin typeface="Rockwell" panose="02060603020205020403" pitchFamily="18" charset="77"/>
                <a:cs typeface="Futura Medium" panose="020B0602020204020303" pitchFamily="34" charset="-79"/>
              </a:rPr>
              <a:t>You’ve decided that you’re going to work on issue #53 in whatever issue-tracking system your company uses. To create a new branch and switch to it at the same time, you can run the git checkout command with the -b switch:</a:t>
            </a:r>
          </a:p>
          <a:p>
            <a:pPr marL="0" indent="0">
              <a:buNone/>
            </a:pPr>
            <a:r>
              <a:rPr lang="en-IN" sz="1600" dirty="0">
                <a:latin typeface="Consolas" panose="020B0609020204030204" pitchFamily="49" charset="0"/>
                <a:cs typeface="Consolas" panose="020B0609020204030204" pitchFamily="49" charset="0"/>
              </a:rPr>
              <a:t>        $ git checkout -b iss53</a:t>
            </a:r>
            <a:br>
              <a:rPr lang="en-IN" sz="1900" dirty="0"/>
            </a:br>
            <a:endParaRPr lang="en-IN" sz="1900" dirty="0"/>
          </a:p>
          <a:p>
            <a:pPr marL="0" indent="0" algn="just">
              <a:buNone/>
            </a:pPr>
            <a:endParaRPr lang="en-IN" sz="1900" dirty="0"/>
          </a:p>
          <a:p>
            <a:pPr algn="just"/>
            <a:endParaRPr lang="en-IN" sz="1900" dirty="0"/>
          </a:p>
          <a:p>
            <a:pPr marL="800100" lvl="2" indent="0" algn="just">
              <a:spcBef>
                <a:spcPts val="600"/>
              </a:spcBef>
              <a:buNone/>
            </a:pPr>
            <a:endParaRPr lang="en-IN"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2CC4A549-1336-CC4E-9A84-B46ED8B74EB5}"/>
              </a:ext>
            </a:extLst>
          </p:cNvPr>
          <p:cNvPicPr>
            <a:picLocks noChangeAspect="1"/>
          </p:cNvPicPr>
          <p:nvPr/>
        </p:nvPicPr>
        <p:blipFill>
          <a:blip r:embed="rId2"/>
          <a:stretch>
            <a:fillRect/>
          </a:stretch>
        </p:blipFill>
        <p:spPr>
          <a:xfrm>
            <a:off x="3464874" y="1626766"/>
            <a:ext cx="3549817" cy="1029447"/>
          </a:xfrm>
          <a:prstGeom prst="rect">
            <a:avLst/>
          </a:prstGeom>
        </p:spPr>
      </p:pic>
      <p:pic>
        <p:nvPicPr>
          <p:cNvPr id="6" name="Picture 5">
            <a:extLst>
              <a:ext uri="{FF2B5EF4-FFF2-40B4-BE49-F238E27FC236}">
                <a16:creationId xmlns:a16="http://schemas.microsoft.com/office/drawing/2014/main" id="{F882EEDA-0BBB-D541-B4D9-353D22265062}"/>
              </a:ext>
            </a:extLst>
          </p:cNvPr>
          <p:cNvPicPr>
            <a:picLocks noChangeAspect="1"/>
          </p:cNvPicPr>
          <p:nvPr/>
        </p:nvPicPr>
        <p:blipFill>
          <a:blip r:embed="rId3"/>
          <a:stretch>
            <a:fillRect/>
          </a:stretch>
        </p:blipFill>
        <p:spPr>
          <a:xfrm>
            <a:off x="3464874" y="4716476"/>
            <a:ext cx="3549817" cy="1684324"/>
          </a:xfrm>
          <a:prstGeom prst="rect">
            <a:avLst/>
          </a:prstGeom>
        </p:spPr>
      </p:pic>
    </p:spTree>
    <p:extLst>
      <p:ext uri="{BB962C8B-B14F-4D97-AF65-F5344CB8AC3E}">
        <p14:creationId xmlns:p14="http://schemas.microsoft.com/office/powerpoint/2010/main" val="4243530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900" decel="100000" fill="hold"/>
                                        <p:tgtEl>
                                          <p:spTgt spid="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5575750" cy="595090"/>
          </a:xfrm>
        </p:spPr>
        <p:txBody>
          <a:bodyPr>
            <a:normAutofit/>
          </a:bodyPr>
          <a:lstStyle/>
          <a:p>
            <a:r>
              <a:rPr lang="en-IN" sz="2400" b="1" dirty="0">
                <a:latin typeface="Rockwell" panose="02060603020205020403" pitchFamily="18" charset="77"/>
                <a:cs typeface="Consolas" panose="020B0609020204030204" pitchFamily="49" charset="0"/>
              </a:rPr>
              <a:t>Branching and Merging</a:t>
            </a: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6036806"/>
          </a:xfrm>
        </p:spPr>
        <p:txBody>
          <a:bodyPr>
            <a:normAutofit/>
          </a:bodyPr>
          <a:lstStyle/>
          <a:p>
            <a:pPr algn="just"/>
            <a:r>
              <a:rPr lang="en-IN" sz="2200" dirty="0">
                <a:latin typeface="Rockwell" panose="02060603020205020403" pitchFamily="18" charset="77"/>
                <a:cs typeface="Futura Medium" panose="020B0602020204020303" pitchFamily="34" charset="-79"/>
              </a:rPr>
              <a:t>You work on your module and do some commits. Doing so moves the iss53 branch forward, because you have it checked out (that is, your HEAD is pointing to it):</a:t>
            </a:r>
          </a:p>
          <a:p>
            <a:pPr marL="0" indent="0" algn="just">
              <a:buNone/>
            </a:pPr>
            <a:r>
              <a:rPr lang="en-IN" sz="1600" dirty="0">
                <a:latin typeface="Consolas" panose="020B0609020204030204" pitchFamily="49" charset="0"/>
                <a:cs typeface="Consolas" panose="020B0609020204030204" pitchFamily="49" charset="0"/>
              </a:rPr>
              <a:t>	$ vim </a:t>
            </a:r>
            <a:r>
              <a:rPr lang="en-IN" sz="1600" dirty="0" err="1">
                <a:latin typeface="Consolas" panose="020B0609020204030204" pitchFamily="49" charset="0"/>
                <a:cs typeface="Consolas" panose="020B0609020204030204" pitchFamily="49" charset="0"/>
              </a:rPr>
              <a:t>index.html</a:t>
            </a:r>
            <a:r>
              <a:rPr lang="en-IN" sz="1600" dirty="0">
                <a:latin typeface="Consolas" panose="020B0609020204030204" pitchFamily="49" charset="0"/>
                <a:cs typeface="Consolas" panose="020B0609020204030204" pitchFamily="49" charset="0"/>
              </a:rPr>
              <a:t> </a:t>
            </a:r>
          </a:p>
          <a:p>
            <a:pPr marL="0" indent="0" algn="just">
              <a:buNone/>
            </a:pPr>
            <a:r>
              <a:rPr lang="en-IN" sz="1600" dirty="0">
                <a:latin typeface="Consolas" panose="020B0609020204030204" pitchFamily="49" charset="0"/>
                <a:cs typeface="Consolas" panose="020B0609020204030204" pitchFamily="49" charset="0"/>
              </a:rPr>
              <a:t>	$ git commit -m 'added a new footer [issue 53]'</a:t>
            </a:r>
          </a:p>
          <a:p>
            <a:pPr marL="0" indent="0" algn="just">
              <a:buNone/>
            </a:pPr>
            <a:endParaRPr lang="en-IN" sz="2200" dirty="0">
              <a:latin typeface="Rockwell" panose="02060603020205020403" pitchFamily="18" charset="77"/>
              <a:cs typeface="Futura Medium" panose="020B0602020204020303" pitchFamily="34" charset="-79"/>
            </a:endParaRPr>
          </a:p>
          <a:p>
            <a:pPr marL="0" indent="0">
              <a:buNone/>
            </a:pPr>
            <a:br>
              <a:rPr lang="en-IN" sz="2200" dirty="0">
                <a:latin typeface="Rockwell" panose="02060603020205020403" pitchFamily="18" charset="77"/>
                <a:cs typeface="Futura Medium" panose="020B0602020204020303" pitchFamily="34" charset="-79"/>
              </a:rPr>
            </a:br>
            <a:endParaRPr lang="en-IN" sz="2200" dirty="0">
              <a:latin typeface="Rockwell" panose="02060603020205020403" pitchFamily="18" charset="77"/>
              <a:cs typeface="Futura Medium" panose="020B0602020204020303" pitchFamily="34" charset="-79"/>
            </a:endParaRPr>
          </a:p>
          <a:p>
            <a:pPr marL="400050" lvl="1" indent="0" algn="just">
              <a:spcBef>
                <a:spcPts val="600"/>
              </a:spcBef>
              <a:buNone/>
            </a:pPr>
            <a:endParaRPr lang="en-IN" sz="1900" dirty="0"/>
          </a:p>
          <a:p>
            <a:pPr marL="400050" lvl="1" indent="0" algn="just">
              <a:spcBef>
                <a:spcPts val="600"/>
              </a:spcBef>
              <a:buNone/>
            </a:pPr>
            <a:r>
              <a:rPr lang="en-IN" sz="1900" dirty="0">
                <a:latin typeface="Rockwell" panose="02060603020205020403" pitchFamily="18" charset="77"/>
                <a:cs typeface="Futura Medium" panose="020B0602020204020303" pitchFamily="34" charset="-79"/>
              </a:rPr>
              <a:t>			</a:t>
            </a:r>
            <a:r>
              <a:rPr lang="en-IN" sz="2200" dirty="0">
                <a:latin typeface="Rockwell" panose="02060603020205020403" pitchFamily="18" charset="77"/>
                <a:cs typeface="Futura Medium" panose="020B0602020204020303" pitchFamily="34" charset="-79"/>
              </a:rPr>
              <a:t>Now you get the call that there is an issue with the module, and you need to fix it immediately. With Git, you don’t have to deploy your fix along with the iss53 changes you’ve made, and you don’t have to put a lot of effort into reverting those changes before you can work on applying your fix to what is in production. All you have to do is switch back to your master branch.</a:t>
            </a:r>
          </a:p>
          <a:p>
            <a:pPr marL="800100" lvl="2" indent="0" algn="just">
              <a:spcBef>
                <a:spcPts val="600"/>
              </a:spcBef>
              <a:buNone/>
            </a:pPr>
            <a:endParaRPr lang="en-IN" dirty="0">
              <a:latin typeface="Consolas" panose="020B0609020204030204" pitchFamily="49" charset="0"/>
              <a:cs typeface="Consolas" panose="020B0609020204030204" pitchFamily="49" charset="0"/>
            </a:endParaRPr>
          </a:p>
        </p:txBody>
      </p:sp>
      <p:pic>
        <p:nvPicPr>
          <p:cNvPr id="5" name="Picture 4">
            <a:extLst>
              <a:ext uri="{FF2B5EF4-FFF2-40B4-BE49-F238E27FC236}">
                <a16:creationId xmlns:a16="http://schemas.microsoft.com/office/drawing/2014/main" id="{6BD3C769-F9E4-CE42-913D-B87CAAC9B7C1}"/>
              </a:ext>
            </a:extLst>
          </p:cNvPr>
          <p:cNvPicPr>
            <a:picLocks noChangeAspect="1"/>
          </p:cNvPicPr>
          <p:nvPr/>
        </p:nvPicPr>
        <p:blipFill>
          <a:blip r:embed="rId2"/>
          <a:stretch>
            <a:fillRect/>
          </a:stretch>
        </p:blipFill>
        <p:spPr>
          <a:xfrm>
            <a:off x="6180424" y="2045031"/>
            <a:ext cx="5374044" cy="2137006"/>
          </a:xfrm>
          <a:prstGeom prst="rect">
            <a:avLst/>
          </a:prstGeom>
        </p:spPr>
      </p:pic>
    </p:spTree>
    <p:extLst>
      <p:ext uri="{BB962C8B-B14F-4D97-AF65-F5344CB8AC3E}">
        <p14:creationId xmlns:p14="http://schemas.microsoft.com/office/powerpoint/2010/main" val="22262760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5575750" cy="595090"/>
          </a:xfrm>
        </p:spPr>
        <p:txBody>
          <a:bodyPr>
            <a:normAutofit/>
          </a:bodyPr>
          <a:lstStyle/>
          <a:p>
            <a:r>
              <a:rPr lang="en-IN" sz="2400" b="1" dirty="0">
                <a:latin typeface="Rockwell" panose="02060603020205020403" pitchFamily="18" charset="77"/>
                <a:cs typeface="Consolas" panose="020B0609020204030204" pitchFamily="49" charset="0"/>
              </a:rPr>
              <a:t>Branching and Merging</a:t>
            </a: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6036806"/>
          </a:xfrm>
        </p:spPr>
        <p:txBody>
          <a:bodyPr>
            <a:normAutofit/>
          </a:bodyPr>
          <a:lstStyle/>
          <a:p>
            <a:pPr marL="0" indent="0" algn="just">
              <a:buNone/>
            </a:pPr>
            <a:r>
              <a:rPr lang="en-IN" sz="1600" dirty="0">
                <a:latin typeface="Consolas" panose="020B0609020204030204" pitchFamily="49" charset="0"/>
                <a:cs typeface="Consolas" panose="020B0609020204030204" pitchFamily="49" charset="0"/>
              </a:rPr>
              <a:t>	$ git checkout master</a:t>
            </a:r>
          </a:p>
          <a:p>
            <a:pPr algn="just"/>
            <a:r>
              <a:rPr lang="en-IN" sz="2200" dirty="0">
                <a:latin typeface="Rockwell" panose="02060603020205020403" pitchFamily="18" charset="77"/>
                <a:cs typeface="Futura Medium" panose="020B0602020204020303" pitchFamily="34" charset="-79"/>
              </a:rPr>
              <a:t>Next, you have a hotfix to make. Let’s create a hotfix branch on which to work until it’s completed:</a:t>
            </a:r>
          </a:p>
          <a:p>
            <a:pPr marL="0" indent="0">
              <a:buNone/>
            </a:pPr>
            <a:r>
              <a:rPr lang="en-IN" sz="1600" dirty="0">
                <a:latin typeface="Consolas" panose="020B0609020204030204" pitchFamily="49" charset="0"/>
                <a:cs typeface="Consolas" panose="020B0609020204030204" pitchFamily="49" charset="0"/>
              </a:rPr>
              <a:t>	$ git checkout –</a:t>
            </a:r>
            <a:r>
              <a:rPr lang="en-IN" sz="1600">
                <a:latin typeface="Consolas" panose="020B0609020204030204" pitchFamily="49" charset="0"/>
                <a:cs typeface="Consolas" panose="020B0609020204030204" pitchFamily="49" charset="0"/>
              </a:rPr>
              <a:t>b hotfix </a:t>
            </a:r>
            <a:endParaRPr lang="en-IN" sz="1600" dirty="0">
              <a:latin typeface="Consolas" panose="020B0609020204030204" pitchFamily="49" charset="0"/>
              <a:cs typeface="Consolas" panose="020B0609020204030204" pitchFamily="49" charset="0"/>
            </a:endParaRPr>
          </a:p>
          <a:p>
            <a:pPr marL="0" indent="0">
              <a:buNone/>
            </a:pPr>
            <a:r>
              <a:rPr lang="en-IN" sz="1600" dirty="0">
                <a:latin typeface="Consolas" panose="020B0609020204030204" pitchFamily="49" charset="0"/>
                <a:cs typeface="Consolas" panose="020B0609020204030204" pitchFamily="49" charset="0"/>
              </a:rPr>
              <a:t>	$ vim </a:t>
            </a:r>
            <a:r>
              <a:rPr lang="en-IN" sz="1600" dirty="0" err="1">
                <a:latin typeface="Consolas" panose="020B0609020204030204" pitchFamily="49" charset="0"/>
                <a:cs typeface="Consolas" panose="020B0609020204030204" pitchFamily="49" charset="0"/>
              </a:rPr>
              <a:t>index.html</a:t>
            </a:r>
            <a:r>
              <a:rPr lang="en-IN" sz="1600" dirty="0">
                <a:latin typeface="Consolas" panose="020B0609020204030204" pitchFamily="49" charset="0"/>
                <a:cs typeface="Consolas" panose="020B0609020204030204" pitchFamily="49" charset="0"/>
              </a:rPr>
              <a:t> </a:t>
            </a:r>
          </a:p>
          <a:p>
            <a:pPr marL="0" indent="0">
              <a:buNone/>
            </a:pPr>
            <a:r>
              <a:rPr lang="en-IN" sz="1600" dirty="0">
                <a:latin typeface="Consolas" panose="020B0609020204030204" pitchFamily="49" charset="0"/>
                <a:cs typeface="Consolas" panose="020B0609020204030204" pitchFamily="49" charset="0"/>
              </a:rPr>
              <a:t>	$ git commit -a -m 'fixed the broken email address’</a:t>
            </a:r>
            <a:br>
              <a:rPr lang="en-IN" sz="1600" dirty="0">
                <a:latin typeface="Consolas" panose="020B0609020204030204" pitchFamily="49" charset="0"/>
                <a:cs typeface="Consolas" panose="020B0609020204030204" pitchFamily="49" charset="0"/>
              </a:rPr>
            </a:br>
            <a:endParaRPr lang="en-IN" sz="1600" dirty="0">
              <a:latin typeface="Consolas" panose="020B0609020204030204" pitchFamily="49" charset="0"/>
              <a:cs typeface="Consolas" panose="020B0609020204030204" pitchFamily="49" charset="0"/>
            </a:endParaRPr>
          </a:p>
          <a:p>
            <a:pPr algn="just"/>
            <a:endParaRPr lang="en-IN" sz="1900" dirty="0"/>
          </a:p>
          <a:p>
            <a:pPr algn="just"/>
            <a:endParaRPr lang="en-IN" sz="1900" dirty="0"/>
          </a:p>
          <a:p>
            <a:pPr algn="just"/>
            <a:endParaRPr lang="en-IN" sz="1900" dirty="0"/>
          </a:p>
          <a:p>
            <a:pPr marL="0" indent="0" algn="just">
              <a:buNone/>
            </a:pPr>
            <a:endParaRPr lang="en-IN" sz="1900" dirty="0"/>
          </a:p>
          <a:p>
            <a:pPr algn="just"/>
            <a:endParaRPr lang="en-IN"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0D330FA9-17DC-7243-BA83-870A1A47E0C7}"/>
              </a:ext>
            </a:extLst>
          </p:cNvPr>
          <p:cNvPicPr>
            <a:picLocks noChangeAspect="1"/>
          </p:cNvPicPr>
          <p:nvPr/>
        </p:nvPicPr>
        <p:blipFill>
          <a:blip r:embed="rId2"/>
          <a:stretch>
            <a:fillRect/>
          </a:stretch>
        </p:blipFill>
        <p:spPr>
          <a:xfrm>
            <a:off x="6599890" y="1568856"/>
            <a:ext cx="4900786" cy="2346252"/>
          </a:xfrm>
          <a:prstGeom prst="rect">
            <a:avLst/>
          </a:prstGeom>
        </p:spPr>
      </p:pic>
      <p:sp>
        <p:nvSpPr>
          <p:cNvPr id="7" name="TextBox 6">
            <a:extLst>
              <a:ext uri="{FF2B5EF4-FFF2-40B4-BE49-F238E27FC236}">
                <a16:creationId xmlns:a16="http://schemas.microsoft.com/office/drawing/2014/main" id="{A7AF1E3F-6E62-4B4A-BEFD-CE5265A67E44}"/>
              </a:ext>
            </a:extLst>
          </p:cNvPr>
          <p:cNvSpPr txBox="1"/>
          <p:nvPr/>
        </p:nvSpPr>
        <p:spPr>
          <a:xfrm>
            <a:off x="914400" y="4168588"/>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F9C220F0-E4B0-6144-9B43-011F4DF78B18}"/>
              </a:ext>
            </a:extLst>
          </p:cNvPr>
          <p:cNvSpPr txBox="1">
            <a:spLocks/>
          </p:cNvSpPr>
          <p:nvPr/>
        </p:nvSpPr>
        <p:spPr>
          <a:xfrm>
            <a:off x="1974773" y="3322347"/>
            <a:ext cx="4625117" cy="35356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en-IN" sz="2200" dirty="0">
                <a:latin typeface="Rockwell" panose="02060603020205020403" pitchFamily="18" charset="77"/>
                <a:cs typeface="Futura Medium" panose="020B0602020204020303" pitchFamily="34" charset="-79"/>
              </a:rPr>
              <a:t>You can run your tests, make sure the hotfix is what you want, and finally merge the hotfix branch back into your master branch to deploy to production. You do this with the git merge command:</a:t>
            </a:r>
          </a:p>
          <a:p>
            <a:pPr marL="400050" lvl="1" indent="0" algn="just">
              <a:spcBef>
                <a:spcPts val="600"/>
              </a:spcBef>
              <a:buNone/>
            </a:pPr>
            <a:r>
              <a:rPr lang="en-IN" sz="2200" dirty="0">
                <a:latin typeface="Rockwell" panose="02060603020205020403" pitchFamily="18" charset="77"/>
                <a:cs typeface="Futura Medium" panose="020B0602020204020303" pitchFamily="34" charset="-79"/>
              </a:rPr>
              <a:t>  </a:t>
            </a:r>
            <a:r>
              <a:rPr lang="en-IN" dirty="0">
                <a:latin typeface="Consolas" panose="020B0609020204030204" pitchFamily="49" charset="0"/>
                <a:cs typeface="Consolas" panose="020B0609020204030204" pitchFamily="49" charset="0"/>
              </a:rPr>
              <a:t>$ git checkout master </a:t>
            </a:r>
          </a:p>
          <a:p>
            <a:pPr marL="400050" lvl="1" indent="0" algn="just">
              <a:spcBef>
                <a:spcPts val="600"/>
              </a:spcBef>
              <a:buNone/>
            </a:pPr>
            <a:r>
              <a:rPr lang="en-IN" dirty="0">
                <a:latin typeface="Consolas" panose="020B0609020204030204" pitchFamily="49" charset="0"/>
                <a:cs typeface="Consolas" panose="020B0609020204030204" pitchFamily="49" charset="0"/>
              </a:rPr>
              <a:t> $ git merge hotfix</a:t>
            </a:r>
            <a:endParaRPr lang="en-IN" sz="1700" dirty="0">
              <a:latin typeface="Consolas" panose="020B0609020204030204" pitchFamily="49" charset="0"/>
              <a:cs typeface="Consolas" panose="020B0609020204030204" pitchFamily="49" charset="0"/>
            </a:endParaRPr>
          </a:p>
        </p:txBody>
      </p:sp>
      <p:pic>
        <p:nvPicPr>
          <p:cNvPr id="11" name="Picture 10">
            <a:extLst>
              <a:ext uri="{FF2B5EF4-FFF2-40B4-BE49-F238E27FC236}">
                <a16:creationId xmlns:a16="http://schemas.microsoft.com/office/drawing/2014/main" id="{072533EE-8A12-4C4D-AB6D-28DE6131B599}"/>
              </a:ext>
            </a:extLst>
          </p:cNvPr>
          <p:cNvPicPr>
            <a:picLocks noChangeAspect="1"/>
          </p:cNvPicPr>
          <p:nvPr/>
        </p:nvPicPr>
        <p:blipFill>
          <a:blip r:embed="rId3"/>
          <a:stretch>
            <a:fillRect/>
          </a:stretch>
        </p:blipFill>
        <p:spPr>
          <a:xfrm>
            <a:off x="6641537" y="3812715"/>
            <a:ext cx="4817491" cy="3004969"/>
          </a:xfrm>
          <a:prstGeom prst="rect">
            <a:avLst/>
          </a:prstGeom>
        </p:spPr>
      </p:pic>
    </p:spTree>
    <p:extLst>
      <p:ext uri="{BB962C8B-B14F-4D97-AF65-F5344CB8AC3E}">
        <p14:creationId xmlns:p14="http://schemas.microsoft.com/office/powerpoint/2010/main" val="32950376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900" decel="100000" fill="hold"/>
                                        <p:tgtEl>
                                          <p:spTgt spid="1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5575750" cy="595090"/>
          </a:xfrm>
        </p:spPr>
        <p:txBody>
          <a:bodyPr>
            <a:normAutofit/>
          </a:bodyPr>
          <a:lstStyle/>
          <a:p>
            <a:r>
              <a:rPr lang="en-IN" sz="2400" b="1" dirty="0">
                <a:latin typeface="Rockwell" panose="02060603020205020403" pitchFamily="18" charset="77"/>
                <a:cs typeface="Consolas" panose="020B0609020204030204" pitchFamily="49" charset="0"/>
              </a:rPr>
              <a:t>Branching and Merging</a:t>
            </a: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6036806"/>
          </a:xfrm>
        </p:spPr>
        <p:txBody>
          <a:bodyPr>
            <a:normAutofit/>
          </a:bodyPr>
          <a:lstStyle/>
          <a:p>
            <a:pPr algn="just"/>
            <a:r>
              <a:rPr lang="en-IN" sz="2200" dirty="0">
                <a:latin typeface="Rockwell" panose="02060603020205020403" pitchFamily="18" charset="77"/>
                <a:cs typeface="Futura Medium" panose="020B0602020204020303" pitchFamily="34" charset="-79"/>
              </a:rPr>
              <a:t>After your super-important fix is deployed, you’re ready to switch back to the work you were doing before you were interrupted. However, first you’ll delete the hotfix branch, because you no longer need it — the master branch points at the same place. You can delete it with the -d option to git branch:</a:t>
            </a:r>
          </a:p>
          <a:p>
            <a:pPr marL="0" indent="0" algn="just">
              <a:buNone/>
            </a:pPr>
            <a:r>
              <a:rPr lang="en-IN" sz="1600" dirty="0">
                <a:latin typeface="Consolas" panose="020B0609020204030204" pitchFamily="49" charset="0"/>
                <a:cs typeface="Consolas" panose="020B0609020204030204" pitchFamily="49" charset="0"/>
              </a:rPr>
              <a:t>    $ git branch –d hotfix</a:t>
            </a:r>
          </a:p>
          <a:p>
            <a:r>
              <a:rPr lang="en-IN" sz="2200" dirty="0">
                <a:latin typeface="Rockwell" panose="02060603020205020403" pitchFamily="18" charset="77"/>
                <a:cs typeface="Futura Medium" panose="020B0602020204020303" pitchFamily="34" charset="-79"/>
              </a:rPr>
              <a:t>Now you can switch back to your work-in-progress branch on issue #53 and continue working on it.</a:t>
            </a:r>
          </a:p>
          <a:p>
            <a:pPr marL="0" indent="0">
              <a:buNone/>
            </a:pPr>
            <a:r>
              <a:rPr lang="en-IN" sz="1600" dirty="0">
                <a:latin typeface="Consolas" panose="020B0609020204030204" pitchFamily="49" charset="0"/>
                <a:cs typeface="Consolas" panose="020B0609020204030204" pitchFamily="49" charset="0"/>
              </a:rPr>
              <a:t>    $ git checkout iss53 </a:t>
            </a:r>
          </a:p>
          <a:p>
            <a:pPr marL="0" indent="0">
              <a:buNone/>
            </a:pPr>
            <a:r>
              <a:rPr lang="en-IN" sz="1600" dirty="0">
                <a:latin typeface="Consolas" panose="020B0609020204030204" pitchFamily="49" charset="0"/>
                <a:cs typeface="Consolas" panose="020B0609020204030204" pitchFamily="49" charset="0"/>
              </a:rPr>
              <a:t>	$ vim </a:t>
            </a:r>
            <a:r>
              <a:rPr lang="en-IN" sz="1600" dirty="0" err="1">
                <a:latin typeface="Consolas" panose="020B0609020204030204" pitchFamily="49" charset="0"/>
                <a:cs typeface="Consolas" panose="020B0609020204030204" pitchFamily="49" charset="0"/>
              </a:rPr>
              <a:t>index.html</a:t>
            </a:r>
            <a:r>
              <a:rPr lang="en-IN" sz="1600" dirty="0">
                <a:latin typeface="Consolas" panose="020B0609020204030204" pitchFamily="49" charset="0"/>
                <a:cs typeface="Consolas" panose="020B0609020204030204" pitchFamily="49" charset="0"/>
              </a:rPr>
              <a:t> </a:t>
            </a:r>
          </a:p>
          <a:p>
            <a:pPr marL="0" indent="0">
              <a:buNone/>
            </a:pPr>
            <a:r>
              <a:rPr lang="en-IN" sz="1600" dirty="0">
                <a:latin typeface="Consolas" panose="020B0609020204030204" pitchFamily="49" charset="0"/>
                <a:cs typeface="Consolas" panose="020B0609020204030204" pitchFamily="49" charset="0"/>
              </a:rPr>
              <a:t>	$ git commit -a -m 'finished the new module [issue 53]'</a:t>
            </a:r>
            <a:br>
              <a:rPr lang="en-IN" sz="2200" dirty="0">
                <a:latin typeface="Rockwell" panose="02060603020205020403" pitchFamily="18" charset="77"/>
                <a:cs typeface="Futura Medium" panose="020B0602020204020303" pitchFamily="34" charset="-79"/>
              </a:rPr>
            </a:br>
            <a:endParaRPr lang="en-IN" sz="2200" dirty="0">
              <a:latin typeface="Rockwell" panose="02060603020205020403" pitchFamily="18" charset="77"/>
              <a:cs typeface="Futura Medium" panose="020B0602020204020303" pitchFamily="34" charset="-79"/>
            </a:endParaRPr>
          </a:p>
        </p:txBody>
      </p:sp>
      <p:pic>
        <p:nvPicPr>
          <p:cNvPr id="7" name="Picture 6">
            <a:extLst>
              <a:ext uri="{FF2B5EF4-FFF2-40B4-BE49-F238E27FC236}">
                <a16:creationId xmlns:a16="http://schemas.microsoft.com/office/drawing/2014/main" id="{752AF0D2-461A-8E4A-85D9-1AC2454F9B86}"/>
              </a:ext>
            </a:extLst>
          </p:cNvPr>
          <p:cNvPicPr>
            <a:picLocks noChangeAspect="1"/>
          </p:cNvPicPr>
          <p:nvPr/>
        </p:nvPicPr>
        <p:blipFill>
          <a:blip r:embed="rId2"/>
          <a:stretch>
            <a:fillRect/>
          </a:stretch>
        </p:blipFill>
        <p:spPr>
          <a:xfrm>
            <a:off x="5704997" y="2769928"/>
            <a:ext cx="5849471" cy="2971969"/>
          </a:xfrm>
          <a:prstGeom prst="rect">
            <a:avLst/>
          </a:prstGeom>
        </p:spPr>
      </p:pic>
      <p:sp>
        <p:nvSpPr>
          <p:cNvPr id="8" name="Content Placeholder 2">
            <a:extLst>
              <a:ext uri="{FF2B5EF4-FFF2-40B4-BE49-F238E27FC236}">
                <a16:creationId xmlns:a16="http://schemas.microsoft.com/office/drawing/2014/main" id="{F04C3562-FF22-2441-B15D-763EBC6208C6}"/>
              </a:ext>
            </a:extLst>
          </p:cNvPr>
          <p:cNvSpPr txBox="1">
            <a:spLocks/>
          </p:cNvSpPr>
          <p:nvPr/>
        </p:nvSpPr>
        <p:spPr>
          <a:xfrm>
            <a:off x="1752897" y="5197750"/>
            <a:ext cx="8708915" cy="16333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en-IN" sz="2200" dirty="0">
                <a:latin typeface="Rockwell" panose="02060603020205020403" pitchFamily="18" charset="77"/>
                <a:cs typeface="Futura Medium" panose="020B0602020204020303" pitchFamily="34" charset="-79"/>
              </a:rPr>
              <a:t>It’s worth noting here that the work you did in your hotfix branch is not contained in the files in your iss53 branch. If you need to pull it in, you can merge your master branch into your iss53 branch by running </a:t>
            </a:r>
            <a:r>
              <a:rPr lang="en-IN" sz="1600" dirty="0">
                <a:latin typeface="Consolas" panose="020B0609020204030204" pitchFamily="49" charset="0"/>
                <a:cs typeface="Consolas" panose="020B0609020204030204" pitchFamily="49" charset="0"/>
              </a:rPr>
              <a:t> $ git merge master</a:t>
            </a:r>
          </a:p>
          <a:p>
            <a:pPr algn="just"/>
            <a:endParaRPr lang="en-IN" sz="17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255049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5575750" cy="595090"/>
          </a:xfrm>
        </p:spPr>
        <p:txBody>
          <a:bodyPr>
            <a:normAutofit/>
          </a:bodyPr>
          <a:lstStyle/>
          <a:p>
            <a:r>
              <a:rPr lang="en-IN" sz="2400" b="1" dirty="0">
                <a:latin typeface="Rockwell" panose="02060603020205020403" pitchFamily="18" charset="77"/>
                <a:cs typeface="Consolas" panose="020B0609020204030204" pitchFamily="49" charset="0"/>
              </a:rPr>
              <a:t>Rebasing</a:t>
            </a: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6036806"/>
          </a:xfrm>
        </p:spPr>
        <p:txBody>
          <a:bodyPr>
            <a:normAutofit/>
          </a:bodyPr>
          <a:lstStyle/>
          <a:p>
            <a:pPr algn="just"/>
            <a:r>
              <a:rPr lang="en-IN" sz="2200" dirty="0">
                <a:latin typeface="Rockwell" panose="02060603020205020403" pitchFamily="18" charset="77"/>
                <a:cs typeface="Futura Medium" panose="020B0602020204020303" pitchFamily="34" charset="-79"/>
              </a:rPr>
              <a:t>The easiest way to integrate the branches, as we’ve already covered, is the merge command. It performs a three-way merge between the two latest branch snapshots (C3 and C4) and the most recent common ancestor of the two (C2), creating a new snapshot (and commit).    </a:t>
            </a:r>
          </a:p>
        </p:txBody>
      </p:sp>
      <p:sp>
        <p:nvSpPr>
          <p:cNvPr id="8" name="Content Placeholder 2">
            <a:extLst>
              <a:ext uri="{FF2B5EF4-FFF2-40B4-BE49-F238E27FC236}">
                <a16:creationId xmlns:a16="http://schemas.microsoft.com/office/drawing/2014/main" id="{F04C3562-FF22-2441-B15D-763EBC6208C6}"/>
              </a:ext>
            </a:extLst>
          </p:cNvPr>
          <p:cNvSpPr txBox="1">
            <a:spLocks/>
          </p:cNvSpPr>
          <p:nvPr/>
        </p:nvSpPr>
        <p:spPr>
          <a:xfrm>
            <a:off x="1752896" y="4274294"/>
            <a:ext cx="6301892" cy="274507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en-IN" sz="2200" dirty="0">
                <a:latin typeface="Rockwell" panose="02060603020205020403" pitchFamily="18" charset="77"/>
                <a:cs typeface="Futura Medium" panose="020B0602020204020303" pitchFamily="34" charset="-79"/>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marL="0" indent="0" algn="just">
              <a:buNone/>
            </a:pPr>
            <a:r>
              <a:rPr lang="en-IN" sz="2400" dirty="0">
                <a:latin typeface="Consolas" panose="020B0609020204030204" pitchFamily="49" charset="0"/>
                <a:cs typeface="Consolas" panose="020B0609020204030204" pitchFamily="49" charset="0"/>
              </a:rPr>
              <a:t>	</a:t>
            </a:r>
            <a:r>
              <a:rPr lang="en-IN" sz="1900" dirty="0">
                <a:latin typeface="Consolas" panose="020B0609020204030204" pitchFamily="49" charset="0"/>
                <a:cs typeface="Consolas" panose="020B0609020204030204" pitchFamily="49" charset="0"/>
              </a:rPr>
              <a:t>$ git checkout experiment</a:t>
            </a:r>
          </a:p>
          <a:p>
            <a:pPr marL="0" indent="0" algn="just">
              <a:buNone/>
            </a:pPr>
            <a:r>
              <a:rPr lang="en-IN" sz="1900" dirty="0">
                <a:latin typeface="Consolas" panose="020B0609020204030204" pitchFamily="49" charset="0"/>
                <a:cs typeface="Consolas" panose="020B0609020204030204" pitchFamily="49" charset="0"/>
              </a:rPr>
              <a:t>	$ git rebase master</a:t>
            </a:r>
          </a:p>
        </p:txBody>
      </p:sp>
      <p:pic>
        <p:nvPicPr>
          <p:cNvPr id="4" name="Picture 3">
            <a:extLst>
              <a:ext uri="{FF2B5EF4-FFF2-40B4-BE49-F238E27FC236}">
                <a16:creationId xmlns:a16="http://schemas.microsoft.com/office/drawing/2014/main" id="{082AC737-4C0E-7D49-997D-0E8C1E1037B1}"/>
              </a:ext>
            </a:extLst>
          </p:cNvPr>
          <p:cNvPicPr>
            <a:picLocks noChangeAspect="1"/>
          </p:cNvPicPr>
          <p:nvPr/>
        </p:nvPicPr>
        <p:blipFill>
          <a:blip r:embed="rId2"/>
          <a:stretch>
            <a:fillRect/>
          </a:stretch>
        </p:blipFill>
        <p:spPr>
          <a:xfrm>
            <a:off x="1752898" y="2205316"/>
            <a:ext cx="4123468" cy="2068979"/>
          </a:xfrm>
          <a:prstGeom prst="rect">
            <a:avLst/>
          </a:prstGeom>
        </p:spPr>
      </p:pic>
      <p:pic>
        <p:nvPicPr>
          <p:cNvPr id="5" name="Picture 4">
            <a:extLst>
              <a:ext uri="{FF2B5EF4-FFF2-40B4-BE49-F238E27FC236}">
                <a16:creationId xmlns:a16="http://schemas.microsoft.com/office/drawing/2014/main" id="{C2D715BF-DC0F-7342-9883-1B5F39A8E2E9}"/>
              </a:ext>
            </a:extLst>
          </p:cNvPr>
          <p:cNvPicPr>
            <a:picLocks noChangeAspect="1"/>
          </p:cNvPicPr>
          <p:nvPr/>
        </p:nvPicPr>
        <p:blipFill>
          <a:blip r:embed="rId3"/>
          <a:stretch>
            <a:fillRect/>
          </a:stretch>
        </p:blipFill>
        <p:spPr>
          <a:xfrm>
            <a:off x="6790765" y="2222871"/>
            <a:ext cx="4566998" cy="2051424"/>
          </a:xfrm>
          <a:prstGeom prst="rect">
            <a:avLst/>
          </a:prstGeom>
        </p:spPr>
      </p:pic>
      <p:sp>
        <p:nvSpPr>
          <p:cNvPr id="6" name="Right Arrow 5">
            <a:extLst>
              <a:ext uri="{FF2B5EF4-FFF2-40B4-BE49-F238E27FC236}">
                <a16:creationId xmlns:a16="http://schemas.microsoft.com/office/drawing/2014/main" id="{C34B522E-EE80-B042-8B0C-E6C5EF20970C}"/>
              </a:ext>
            </a:extLst>
          </p:cNvPr>
          <p:cNvSpPr/>
          <p:nvPr/>
        </p:nvSpPr>
        <p:spPr>
          <a:xfrm>
            <a:off x="6064624" y="3321424"/>
            <a:ext cx="569778" cy="295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8556EC4-BD66-C54C-9716-7BD7F76DAB37}"/>
              </a:ext>
            </a:extLst>
          </p:cNvPr>
          <p:cNvPicPr>
            <a:picLocks noChangeAspect="1"/>
          </p:cNvPicPr>
          <p:nvPr/>
        </p:nvPicPr>
        <p:blipFill>
          <a:blip r:embed="rId4"/>
          <a:stretch>
            <a:fillRect/>
          </a:stretch>
        </p:blipFill>
        <p:spPr>
          <a:xfrm>
            <a:off x="6064624" y="5360229"/>
            <a:ext cx="5042647" cy="1574426"/>
          </a:xfrm>
          <a:prstGeom prst="rect">
            <a:avLst/>
          </a:prstGeom>
        </p:spPr>
      </p:pic>
    </p:spTree>
    <p:extLst>
      <p:ext uri="{BB962C8B-B14F-4D97-AF65-F5344CB8AC3E}">
        <p14:creationId xmlns:p14="http://schemas.microsoft.com/office/powerpoint/2010/main" val="76195549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900" decel="100000" fill="hold"/>
                                        <p:tgtEl>
                                          <p:spTgt spid="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900" decel="100000" fill="hold"/>
                                        <p:tgtEl>
                                          <p:spTgt spid="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5575750" cy="595090"/>
          </a:xfrm>
        </p:spPr>
        <p:txBody>
          <a:bodyPr>
            <a:normAutofit fontScale="90000"/>
          </a:bodyPr>
          <a:lstStyle/>
          <a:p>
            <a:r>
              <a:rPr lang="en-IN" sz="2700" b="1" dirty="0">
                <a:latin typeface="Rockwell" panose="02060603020205020403" pitchFamily="18" charset="77"/>
                <a:cs typeface="Consolas" panose="020B0609020204030204" pitchFamily="49" charset="0"/>
              </a:rPr>
              <a:t>Git Commands</a:t>
            </a:r>
            <a:br>
              <a:rPr lang="en-IN" b="1" dirty="0"/>
            </a:br>
            <a:endParaRPr lang="en-IN" sz="2400" b="1" dirty="0">
              <a:latin typeface="Rockwell" panose="02060603020205020403" pitchFamily="18" charset="77"/>
              <a:cs typeface="Consolas" panose="020B0609020204030204" pitchFamily="49" charset="0"/>
            </a:endParaRPr>
          </a:p>
        </p:txBody>
      </p:sp>
      <p:sp>
        <p:nvSpPr>
          <p:cNvPr id="15" name="Content Placeholder 2">
            <a:extLst>
              <a:ext uri="{FF2B5EF4-FFF2-40B4-BE49-F238E27FC236}">
                <a16:creationId xmlns:a16="http://schemas.microsoft.com/office/drawing/2014/main" id="{9FE30E18-B4C8-454E-9E53-66F1AA8CD311}"/>
              </a:ext>
            </a:extLst>
          </p:cNvPr>
          <p:cNvSpPr>
            <a:spLocks noGrp="1"/>
          </p:cNvSpPr>
          <p:nvPr>
            <p:ph idx="1"/>
          </p:nvPr>
        </p:nvSpPr>
        <p:spPr>
          <a:xfrm>
            <a:off x="1752897" y="821194"/>
            <a:ext cx="10105728" cy="6036806"/>
          </a:xfrm>
        </p:spPr>
        <p:txBody>
          <a:bodyPr>
            <a:normAutofit/>
          </a:bodyPr>
          <a:lstStyle/>
          <a:p>
            <a:pPr algn="just"/>
            <a:r>
              <a:rPr lang="en-IN" sz="2200" dirty="0">
                <a:latin typeface="Rockwell" panose="02060603020205020403" pitchFamily="18" charset="77"/>
                <a:cs typeface="Futura Medium" panose="020B0602020204020303" pitchFamily="34" charset="-79"/>
              </a:rPr>
              <a:t>Getting and Creating Projects</a:t>
            </a:r>
          </a:p>
          <a:p>
            <a:pPr algn="just"/>
            <a:endParaRPr lang="en-IN" sz="2200" dirty="0">
              <a:latin typeface="Rockwell" panose="02060603020205020403" pitchFamily="18" charset="77"/>
              <a:cs typeface="Futura Medium" panose="020B0602020204020303" pitchFamily="34" charset="-79"/>
            </a:endParaRPr>
          </a:p>
          <a:p>
            <a:pPr algn="just"/>
            <a:endParaRPr lang="en-IN" sz="2200" dirty="0">
              <a:latin typeface="Rockwell" panose="02060603020205020403" pitchFamily="18" charset="77"/>
              <a:cs typeface="Futura Medium" panose="020B0602020204020303" pitchFamily="34" charset="-79"/>
            </a:endParaRPr>
          </a:p>
          <a:p>
            <a:pPr marL="0" indent="0" algn="just">
              <a:buNone/>
            </a:pPr>
            <a:endParaRPr lang="en-IN" sz="2200" dirty="0">
              <a:latin typeface="Rockwell" panose="02060603020205020403" pitchFamily="18" charset="77"/>
              <a:cs typeface="Futura Medium" panose="020B0602020204020303" pitchFamily="34" charset="-79"/>
            </a:endParaRPr>
          </a:p>
          <a:p>
            <a:pPr algn="just"/>
            <a:endParaRPr lang="en-IN" sz="2200" dirty="0">
              <a:latin typeface="Rockwell" panose="02060603020205020403" pitchFamily="18" charset="77"/>
              <a:cs typeface="Futura Medium" panose="020B0602020204020303" pitchFamily="34" charset="-79"/>
            </a:endParaRPr>
          </a:p>
          <a:p>
            <a:pPr algn="just"/>
            <a:r>
              <a:rPr lang="en-IN" sz="2200" dirty="0">
                <a:latin typeface="Rockwell" panose="02060603020205020403" pitchFamily="18" charset="77"/>
                <a:cs typeface="Futura Medium" panose="020B0602020204020303" pitchFamily="34" charset="-79"/>
              </a:rPr>
              <a:t>Basic Snapshotting</a:t>
            </a:r>
          </a:p>
          <a:p>
            <a:pPr algn="just"/>
            <a:endParaRPr lang="en-IN" dirty="0">
              <a:latin typeface="Consolas" panose="020B0609020204030204" pitchFamily="49" charset="0"/>
              <a:cs typeface="Consolas" panose="020B0609020204030204" pitchFamily="49" charset="0"/>
            </a:endParaRPr>
          </a:p>
          <a:p>
            <a:pPr marL="800100" lvl="2" indent="0" algn="just">
              <a:spcBef>
                <a:spcPts val="600"/>
              </a:spcBef>
              <a:buNone/>
            </a:pPr>
            <a:endParaRPr lang="en-IN" sz="1050" dirty="0">
              <a:latin typeface="Consolas" panose="020B0609020204030204" pitchFamily="49" charset="0"/>
              <a:cs typeface="Consolas" panose="020B0609020204030204" pitchFamily="49" charset="0"/>
            </a:endParaRPr>
          </a:p>
        </p:txBody>
      </p:sp>
      <p:graphicFrame>
        <p:nvGraphicFramePr>
          <p:cNvPr id="16" name="Table 15">
            <a:extLst>
              <a:ext uri="{FF2B5EF4-FFF2-40B4-BE49-F238E27FC236}">
                <a16:creationId xmlns:a16="http://schemas.microsoft.com/office/drawing/2014/main" id="{654068D7-8CD5-F14D-B7C6-7B849AB16992}"/>
              </a:ext>
            </a:extLst>
          </p:cNvPr>
          <p:cNvGraphicFramePr>
            <a:graphicFrameLocks noGrp="1"/>
          </p:cNvGraphicFramePr>
          <p:nvPr>
            <p:extLst>
              <p:ext uri="{D42A27DB-BD31-4B8C-83A1-F6EECF244321}">
                <p14:modId xmlns:p14="http://schemas.microsoft.com/office/powerpoint/2010/main" val="2912060947"/>
              </p:ext>
            </p:extLst>
          </p:nvPr>
        </p:nvGraphicFramePr>
        <p:xfrm>
          <a:off x="1752896" y="1303017"/>
          <a:ext cx="9977142" cy="1654496"/>
        </p:xfrm>
        <a:graphic>
          <a:graphicData uri="http://schemas.openxmlformats.org/drawingml/2006/table">
            <a:tbl>
              <a:tblPr/>
              <a:tblGrid>
                <a:gridCol w="4988571">
                  <a:extLst>
                    <a:ext uri="{9D8B030D-6E8A-4147-A177-3AD203B41FA5}">
                      <a16:colId xmlns:a16="http://schemas.microsoft.com/office/drawing/2014/main" val="387315390"/>
                    </a:ext>
                  </a:extLst>
                </a:gridCol>
                <a:gridCol w="4988571">
                  <a:extLst>
                    <a:ext uri="{9D8B030D-6E8A-4147-A177-3AD203B41FA5}">
                      <a16:colId xmlns:a16="http://schemas.microsoft.com/office/drawing/2014/main" val="2425282198"/>
                    </a:ext>
                  </a:extLst>
                </a:gridCol>
              </a:tblGrid>
              <a:tr h="375019">
                <a:tc>
                  <a:txBody>
                    <a:bodyPr/>
                    <a:lstStyle/>
                    <a:p>
                      <a:r>
                        <a:rPr lang="en-IN" sz="1600" b="1" dirty="0">
                          <a:effectLst/>
                          <a:latin typeface="Consolas" panose="020B0609020204030204" pitchFamily="49" charset="0"/>
                          <a:cs typeface="Consolas" panose="020B0609020204030204" pitchFamily="49" charset="0"/>
                        </a:rPr>
                        <a:t>Command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b="1">
                          <a:effectLst/>
                          <a:latin typeface="Consolas" panose="020B0609020204030204" pitchFamily="49" charset="0"/>
                          <a:cs typeface="Consolas" panose="020B0609020204030204" pitchFamily="49" charset="0"/>
                        </a:rPr>
                        <a:t>Description</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055627956"/>
                  </a:ext>
                </a:extLst>
              </a:tr>
              <a:tr h="375019">
                <a:tc>
                  <a:txBody>
                    <a:bodyPr/>
                    <a:lstStyle/>
                    <a:p>
                      <a:r>
                        <a:rPr lang="en-IN" sz="1600" dirty="0">
                          <a:effectLst/>
                          <a:latin typeface="Consolas" panose="020B0609020204030204" pitchFamily="49" charset="0"/>
                          <a:cs typeface="Consolas" panose="020B0609020204030204" pitchFamily="49" charset="0"/>
                        </a:rPr>
                        <a:t>git </a:t>
                      </a:r>
                      <a:r>
                        <a:rPr lang="en-IN" sz="1600" dirty="0" err="1">
                          <a:effectLst/>
                          <a:latin typeface="Consolas" panose="020B0609020204030204" pitchFamily="49" charset="0"/>
                          <a:cs typeface="Consolas" panose="020B0609020204030204" pitchFamily="49" charset="0"/>
                        </a:rPr>
                        <a:t>init</a:t>
                      </a:r>
                      <a:endParaRPr lang="en-IN" sz="1600" dirty="0">
                        <a:effectLst/>
                        <a:latin typeface="Consolas" panose="020B0609020204030204" pitchFamily="49" charset="0"/>
                        <a:cs typeface="Consolas" panose="020B0609020204030204" pitchFamily="49" charset="0"/>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dirty="0">
                          <a:effectLst/>
                          <a:latin typeface="Consolas" panose="020B0609020204030204" pitchFamily="49" charset="0"/>
                          <a:cs typeface="Consolas" panose="020B0609020204030204" pitchFamily="49" charset="0"/>
                        </a:rPr>
                        <a:t>Initialize a local Git repository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038092156"/>
                  </a:ext>
                </a:extLst>
              </a:tr>
              <a:tr h="904458">
                <a:tc>
                  <a:txBody>
                    <a:bodyPr/>
                    <a:lstStyle/>
                    <a:p>
                      <a:r>
                        <a:rPr lang="en-IN" sz="1600" dirty="0">
                          <a:effectLst/>
                          <a:latin typeface="Consolas" panose="020B0609020204030204" pitchFamily="49" charset="0"/>
                          <a:cs typeface="Consolas" panose="020B0609020204030204" pitchFamily="49" charset="0"/>
                        </a:rPr>
                        <a:t>git clone </a:t>
                      </a:r>
                      <a:r>
                        <a:rPr lang="en-IN" sz="1600" dirty="0" err="1">
                          <a:effectLst/>
                          <a:latin typeface="Consolas" panose="020B0609020204030204" pitchFamily="49" charset="0"/>
                          <a:cs typeface="Consolas" panose="020B0609020204030204" pitchFamily="49" charset="0"/>
                        </a:rPr>
                        <a:t>ssh</a:t>
                      </a:r>
                      <a:r>
                        <a:rPr lang="en-IN" sz="1600" dirty="0">
                          <a:effectLst/>
                          <a:latin typeface="Consolas" panose="020B0609020204030204" pitchFamily="49" charset="0"/>
                          <a:cs typeface="Consolas" panose="020B0609020204030204" pitchFamily="49" charset="0"/>
                        </a:rPr>
                        <a:t>://</a:t>
                      </a:r>
                      <a:r>
                        <a:rPr lang="en-IN" sz="1600" dirty="0" err="1">
                          <a:effectLst/>
                          <a:latin typeface="Consolas" panose="020B0609020204030204" pitchFamily="49" charset="0"/>
                          <a:cs typeface="Consolas" panose="020B0609020204030204" pitchFamily="49" charset="0"/>
                        </a:rPr>
                        <a:t>git@github.com</a:t>
                      </a:r>
                      <a:r>
                        <a:rPr lang="en-IN" sz="1600" dirty="0">
                          <a:effectLst/>
                          <a:latin typeface="Consolas" panose="020B0609020204030204" pitchFamily="49" charset="0"/>
                          <a:cs typeface="Consolas" panose="020B0609020204030204" pitchFamily="49" charset="0"/>
                        </a:rPr>
                        <a:t>/ [username]/[repository-name].git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600" dirty="0">
                          <a:effectLst/>
                          <a:latin typeface="Consolas" panose="020B0609020204030204" pitchFamily="49" charset="0"/>
                          <a:cs typeface="Consolas" panose="020B0609020204030204" pitchFamily="49" charset="0"/>
                        </a:rPr>
                        <a:t>Create a local copy of a remote repository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973129729"/>
                  </a:ext>
                </a:extLst>
              </a:tr>
            </a:tbl>
          </a:graphicData>
        </a:graphic>
      </p:graphicFrame>
      <p:graphicFrame>
        <p:nvGraphicFramePr>
          <p:cNvPr id="17" name="Table 16">
            <a:extLst>
              <a:ext uri="{FF2B5EF4-FFF2-40B4-BE49-F238E27FC236}">
                <a16:creationId xmlns:a16="http://schemas.microsoft.com/office/drawing/2014/main" id="{CEE70A5B-E9B7-BA4C-9F39-69FBD28B737F}"/>
              </a:ext>
            </a:extLst>
          </p:cNvPr>
          <p:cNvGraphicFramePr>
            <a:graphicFrameLocks noGrp="1"/>
          </p:cNvGraphicFramePr>
          <p:nvPr>
            <p:extLst>
              <p:ext uri="{D42A27DB-BD31-4B8C-83A1-F6EECF244321}">
                <p14:modId xmlns:p14="http://schemas.microsoft.com/office/powerpoint/2010/main" val="1812418133"/>
              </p:ext>
            </p:extLst>
          </p:nvPr>
        </p:nvGraphicFramePr>
        <p:xfrm>
          <a:off x="1752896" y="3618337"/>
          <a:ext cx="9977142" cy="2392680"/>
        </p:xfrm>
        <a:graphic>
          <a:graphicData uri="http://schemas.openxmlformats.org/drawingml/2006/table">
            <a:tbl>
              <a:tblPr/>
              <a:tblGrid>
                <a:gridCol w="4988571">
                  <a:extLst>
                    <a:ext uri="{9D8B030D-6E8A-4147-A177-3AD203B41FA5}">
                      <a16:colId xmlns:a16="http://schemas.microsoft.com/office/drawing/2014/main" val="1045021830"/>
                    </a:ext>
                  </a:extLst>
                </a:gridCol>
                <a:gridCol w="4988571">
                  <a:extLst>
                    <a:ext uri="{9D8B030D-6E8A-4147-A177-3AD203B41FA5}">
                      <a16:colId xmlns:a16="http://schemas.microsoft.com/office/drawing/2014/main" val="3925183680"/>
                    </a:ext>
                  </a:extLst>
                </a:gridCol>
              </a:tblGrid>
              <a:tr h="0">
                <a:tc>
                  <a:txBody>
                    <a:bodyPr/>
                    <a:lstStyle/>
                    <a:p>
                      <a:r>
                        <a:rPr lang="en-IN" sz="1600" b="1" dirty="0">
                          <a:effectLst/>
                          <a:latin typeface="Consolas" panose="020B0609020204030204" pitchFamily="49" charset="0"/>
                          <a:cs typeface="Consolas" panose="020B0609020204030204" pitchFamily="49" charset="0"/>
                        </a:rPr>
                        <a:t>Command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b="1">
                          <a:effectLst/>
                          <a:latin typeface="Consolas" panose="020B0609020204030204" pitchFamily="49" charset="0"/>
                          <a:cs typeface="Consolas" panose="020B0609020204030204" pitchFamily="49" charset="0"/>
                        </a:rPr>
                        <a:t>Description</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530798938"/>
                  </a:ext>
                </a:extLst>
              </a:tr>
              <a:tr h="0">
                <a:tc>
                  <a:txBody>
                    <a:bodyPr/>
                    <a:lstStyle/>
                    <a:p>
                      <a:r>
                        <a:rPr lang="en-IN" sz="1600" dirty="0">
                          <a:effectLst/>
                          <a:latin typeface="Consolas" panose="020B0609020204030204" pitchFamily="49" charset="0"/>
                          <a:cs typeface="Consolas" panose="020B0609020204030204" pitchFamily="49" charset="0"/>
                        </a:rPr>
                        <a:t>git status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a:effectLst/>
                          <a:latin typeface="Consolas" panose="020B0609020204030204" pitchFamily="49" charset="0"/>
                          <a:cs typeface="Consolas" panose="020B0609020204030204" pitchFamily="49" charset="0"/>
                        </a:rPr>
                        <a:t>Check status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71441081"/>
                  </a:ext>
                </a:extLst>
              </a:tr>
              <a:tr h="0">
                <a:tc>
                  <a:txBody>
                    <a:bodyPr/>
                    <a:lstStyle/>
                    <a:p>
                      <a:r>
                        <a:rPr lang="en-IN" sz="1600" dirty="0">
                          <a:effectLst/>
                          <a:latin typeface="Consolas" panose="020B0609020204030204" pitchFamily="49" charset="0"/>
                          <a:cs typeface="Consolas" panose="020B0609020204030204" pitchFamily="49" charset="0"/>
                        </a:rPr>
                        <a:t>git add [file-</a:t>
                      </a:r>
                      <a:r>
                        <a:rPr lang="en-IN" sz="1600" dirty="0" err="1">
                          <a:effectLst/>
                          <a:latin typeface="Consolas" panose="020B0609020204030204" pitchFamily="49" charset="0"/>
                          <a:cs typeface="Consolas" panose="020B0609020204030204" pitchFamily="49" charset="0"/>
                        </a:rPr>
                        <a:t>name.txt</a:t>
                      </a:r>
                      <a:r>
                        <a:rPr lang="en-IN" sz="1600" dirty="0">
                          <a:effectLst/>
                          <a:latin typeface="Consolas" panose="020B0609020204030204" pitchFamily="49" charset="0"/>
                          <a:cs typeface="Consolas" panose="020B0609020204030204" pitchFamily="49" charset="0"/>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600">
                          <a:effectLst/>
                          <a:latin typeface="Consolas" panose="020B0609020204030204" pitchFamily="49" charset="0"/>
                          <a:cs typeface="Consolas" panose="020B0609020204030204" pitchFamily="49" charset="0"/>
                        </a:rPr>
                        <a:t>Add a file to the staging area</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668510506"/>
                  </a:ext>
                </a:extLst>
              </a:tr>
              <a:tr h="0">
                <a:tc>
                  <a:txBody>
                    <a:bodyPr/>
                    <a:lstStyle/>
                    <a:p>
                      <a:r>
                        <a:rPr lang="en-IN" sz="1600" dirty="0">
                          <a:effectLst/>
                          <a:latin typeface="Consolas" panose="020B0609020204030204" pitchFamily="49" charset="0"/>
                          <a:cs typeface="Consolas" panose="020B0609020204030204" pitchFamily="49" charset="0"/>
                        </a:rPr>
                        <a:t>git add -A</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a:effectLst/>
                          <a:latin typeface="Consolas" panose="020B0609020204030204" pitchFamily="49" charset="0"/>
                          <a:cs typeface="Consolas" panose="020B0609020204030204" pitchFamily="49" charset="0"/>
                        </a:rPr>
                        <a:t>Add all new and changed files to the staging area</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8615748"/>
                  </a:ext>
                </a:extLst>
              </a:tr>
              <a:tr h="0">
                <a:tc>
                  <a:txBody>
                    <a:bodyPr/>
                    <a:lstStyle/>
                    <a:p>
                      <a:r>
                        <a:rPr lang="en-IN" sz="1600" dirty="0">
                          <a:effectLst/>
                          <a:latin typeface="Consolas" panose="020B0609020204030204" pitchFamily="49" charset="0"/>
                          <a:cs typeface="Consolas" panose="020B0609020204030204" pitchFamily="49" charset="0"/>
                        </a:rPr>
                        <a:t>git commit -m "[commit message]"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600">
                          <a:effectLst/>
                          <a:latin typeface="Consolas" panose="020B0609020204030204" pitchFamily="49" charset="0"/>
                          <a:cs typeface="Consolas" panose="020B0609020204030204" pitchFamily="49" charset="0"/>
                        </a:rPr>
                        <a:t>Commit changes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575567365"/>
                  </a:ext>
                </a:extLst>
              </a:tr>
              <a:tr h="0">
                <a:tc>
                  <a:txBody>
                    <a:bodyPr/>
                    <a:lstStyle/>
                    <a:p>
                      <a:r>
                        <a:rPr lang="en-IN" sz="1600" dirty="0">
                          <a:effectLst/>
                          <a:latin typeface="Consolas" panose="020B0609020204030204" pitchFamily="49" charset="0"/>
                          <a:cs typeface="Consolas" panose="020B0609020204030204" pitchFamily="49" charset="0"/>
                        </a:rPr>
                        <a:t>git </a:t>
                      </a:r>
                      <a:r>
                        <a:rPr lang="en-IN" sz="1600" dirty="0" err="1">
                          <a:effectLst/>
                          <a:latin typeface="Consolas" panose="020B0609020204030204" pitchFamily="49" charset="0"/>
                          <a:cs typeface="Consolas" panose="020B0609020204030204" pitchFamily="49" charset="0"/>
                        </a:rPr>
                        <a:t>rm</a:t>
                      </a:r>
                      <a:r>
                        <a:rPr lang="en-IN" sz="1600" dirty="0">
                          <a:effectLst/>
                          <a:latin typeface="Consolas" panose="020B0609020204030204" pitchFamily="49" charset="0"/>
                          <a:cs typeface="Consolas" panose="020B0609020204030204" pitchFamily="49" charset="0"/>
                        </a:rPr>
                        <a:t> -r [file-</a:t>
                      </a:r>
                      <a:r>
                        <a:rPr lang="en-IN" sz="1600" dirty="0" err="1">
                          <a:effectLst/>
                          <a:latin typeface="Consolas" panose="020B0609020204030204" pitchFamily="49" charset="0"/>
                          <a:cs typeface="Consolas" panose="020B0609020204030204" pitchFamily="49" charset="0"/>
                        </a:rPr>
                        <a:t>name.txt</a:t>
                      </a:r>
                      <a:r>
                        <a:rPr lang="en-IN" sz="1600" dirty="0">
                          <a:effectLst/>
                          <a:latin typeface="Consolas" panose="020B0609020204030204" pitchFamily="49" charset="0"/>
                          <a:cs typeface="Consolas" panose="020B0609020204030204" pitchFamily="49" charset="0"/>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dirty="0">
                          <a:effectLst/>
                          <a:latin typeface="Consolas" panose="020B0609020204030204" pitchFamily="49" charset="0"/>
                          <a:cs typeface="Consolas" panose="020B0609020204030204" pitchFamily="49" charset="0"/>
                        </a:rPr>
                        <a:t>Remove a file (or folder)</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623136082"/>
                  </a:ext>
                </a:extLst>
              </a:tr>
            </a:tbl>
          </a:graphicData>
        </a:graphic>
      </p:graphicFrame>
    </p:spTree>
    <p:extLst>
      <p:ext uri="{BB962C8B-B14F-4D97-AF65-F5344CB8AC3E}">
        <p14:creationId xmlns:p14="http://schemas.microsoft.com/office/powerpoint/2010/main" val="22380312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5575750" cy="595090"/>
          </a:xfrm>
        </p:spPr>
        <p:txBody>
          <a:bodyPr>
            <a:normAutofit fontScale="90000"/>
          </a:bodyPr>
          <a:lstStyle/>
          <a:p>
            <a:r>
              <a:rPr lang="en-IN" sz="2700" b="1" dirty="0">
                <a:latin typeface="Rockwell" panose="02060603020205020403" pitchFamily="18" charset="77"/>
                <a:cs typeface="Consolas" panose="020B0609020204030204" pitchFamily="49" charset="0"/>
              </a:rPr>
              <a:t>Git Commands</a:t>
            </a:r>
            <a:br>
              <a:rPr lang="en-IN" b="1" dirty="0"/>
            </a:br>
            <a:br>
              <a:rPr lang="en-IN" b="1" dirty="0"/>
            </a:br>
            <a:endParaRPr lang="en-IN" sz="2400" b="1" dirty="0">
              <a:latin typeface="Rockwell" panose="02060603020205020403" pitchFamily="18" charset="77"/>
              <a:cs typeface="Consolas" panose="020B0609020204030204" pitchFamily="49" charset="0"/>
            </a:endParaRPr>
          </a:p>
        </p:txBody>
      </p:sp>
      <p:sp>
        <p:nvSpPr>
          <p:cNvPr id="15" name="Content Placeholder 2">
            <a:extLst>
              <a:ext uri="{FF2B5EF4-FFF2-40B4-BE49-F238E27FC236}">
                <a16:creationId xmlns:a16="http://schemas.microsoft.com/office/drawing/2014/main" id="{9FE30E18-B4C8-454E-9E53-66F1AA8CD311}"/>
              </a:ext>
            </a:extLst>
          </p:cNvPr>
          <p:cNvSpPr>
            <a:spLocks noGrp="1"/>
          </p:cNvSpPr>
          <p:nvPr>
            <p:ph idx="1"/>
          </p:nvPr>
        </p:nvSpPr>
        <p:spPr>
          <a:xfrm>
            <a:off x="1752897" y="821194"/>
            <a:ext cx="10105728" cy="6036806"/>
          </a:xfrm>
        </p:spPr>
        <p:txBody>
          <a:bodyPr>
            <a:normAutofit/>
          </a:bodyPr>
          <a:lstStyle/>
          <a:p>
            <a:pPr algn="just"/>
            <a:r>
              <a:rPr lang="en-IN" sz="2200" dirty="0">
                <a:latin typeface="Rockwell" panose="02060603020205020403" pitchFamily="18" charset="77"/>
                <a:cs typeface="Futura Medium" panose="020B0602020204020303" pitchFamily="34" charset="-79"/>
              </a:rPr>
              <a:t>Getting and Creating Projects</a:t>
            </a:r>
          </a:p>
          <a:p>
            <a:pPr algn="just"/>
            <a:endParaRPr lang="en-IN" sz="2200" dirty="0">
              <a:latin typeface="Rockwell" panose="02060603020205020403" pitchFamily="18" charset="77"/>
              <a:cs typeface="Futura Medium" panose="020B0602020204020303" pitchFamily="34" charset="-79"/>
            </a:endParaRPr>
          </a:p>
          <a:p>
            <a:pPr algn="just"/>
            <a:endParaRPr lang="en-IN" sz="2200" dirty="0">
              <a:latin typeface="Rockwell" panose="02060603020205020403" pitchFamily="18" charset="77"/>
              <a:cs typeface="Futura Medium" panose="020B0602020204020303" pitchFamily="34" charset="-79"/>
            </a:endParaRPr>
          </a:p>
          <a:p>
            <a:pPr marL="0" indent="0" algn="just">
              <a:buNone/>
            </a:pPr>
            <a:endParaRPr lang="en-IN" sz="2200" dirty="0">
              <a:latin typeface="Rockwell" panose="02060603020205020403" pitchFamily="18" charset="77"/>
              <a:cs typeface="Futura Medium" panose="020B0602020204020303" pitchFamily="34" charset="-79"/>
            </a:endParaRPr>
          </a:p>
          <a:p>
            <a:pPr marL="800100" lvl="2" indent="0" algn="just">
              <a:spcBef>
                <a:spcPts val="600"/>
              </a:spcBef>
              <a:buNone/>
            </a:pPr>
            <a:endParaRPr lang="en-IN" sz="1050" dirty="0">
              <a:latin typeface="Consolas" panose="020B0609020204030204" pitchFamily="49" charset="0"/>
              <a:cs typeface="Consolas" panose="020B0609020204030204" pitchFamily="49" charset="0"/>
            </a:endParaRPr>
          </a:p>
        </p:txBody>
      </p:sp>
      <p:graphicFrame>
        <p:nvGraphicFramePr>
          <p:cNvPr id="3" name="Table 2">
            <a:extLst>
              <a:ext uri="{FF2B5EF4-FFF2-40B4-BE49-F238E27FC236}">
                <a16:creationId xmlns:a16="http://schemas.microsoft.com/office/drawing/2014/main" id="{FB359C07-2DE5-F747-A26C-231D289A70E0}"/>
              </a:ext>
            </a:extLst>
          </p:cNvPr>
          <p:cNvGraphicFramePr>
            <a:graphicFrameLocks noGrp="1"/>
          </p:cNvGraphicFramePr>
          <p:nvPr>
            <p:extLst>
              <p:ext uri="{D42A27DB-BD31-4B8C-83A1-F6EECF244321}">
                <p14:modId xmlns:p14="http://schemas.microsoft.com/office/powerpoint/2010/main" val="601595920"/>
              </p:ext>
            </p:extLst>
          </p:nvPr>
        </p:nvGraphicFramePr>
        <p:xfrm>
          <a:off x="1752897" y="1271587"/>
          <a:ext cx="10105728" cy="5388784"/>
        </p:xfrm>
        <a:graphic>
          <a:graphicData uri="http://schemas.openxmlformats.org/drawingml/2006/table">
            <a:tbl>
              <a:tblPr/>
              <a:tblGrid>
                <a:gridCol w="5052864">
                  <a:extLst>
                    <a:ext uri="{9D8B030D-6E8A-4147-A177-3AD203B41FA5}">
                      <a16:colId xmlns:a16="http://schemas.microsoft.com/office/drawing/2014/main" val="3962050241"/>
                    </a:ext>
                  </a:extLst>
                </a:gridCol>
                <a:gridCol w="5052864">
                  <a:extLst>
                    <a:ext uri="{9D8B030D-6E8A-4147-A177-3AD203B41FA5}">
                      <a16:colId xmlns:a16="http://schemas.microsoft.com/office/drawing/2014/main" val="2020624357"/>
                    </a:ext>
                  </a:extLst>
                </a:gridCol>
              </a:tblGrid>
              <a:tr h="259167">
                <a:tc>
                  <a:txBody>
                    <a:bodyPr/>
                    <a:lstStyle/>
                    <a:p>
                      <a:r>
                        <a:rPr lang="en-IN" sz="1400" b="1" dirty="0">
                          <a:effectLst/>
                          <a:latin typeface="Consolas" panose="020B0609020204030204" pitchFamily="49" charset="0"/>
                          <a:cs typeface="Consolas" panose="020B0609020204030204" pitchFamily="49" charset="0"/>
                        </a:rPr>
                        <a:t>Command</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400" b="1" dirty="0">
                          <a:effectLst/>
                          <a:latin typeface="Consolas" panose="020B0609020204030204" pitchFamily="49" charset="0"/>
                          <a:cs typeface="Consolas" panose="020B0609020204030204" pitchFamily="49" charset="0"/>
                        </a:rPr>
                        <a:t>Description</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70833597"/>
                  </a:ext>
                </a:extLst>
              </a:tr>
              <a:tr h="432240">
                <a:tc>
                  <a:txBody>
                    <a:bodyPr/>
                    <a:lstStyle/>
                    <a:p>
                      <a:r>
                        <a:rPr lang="en-IN" sz="1400" dirty="0">
                          <a:effectLst/>
                          <a:latin typeface="Consolas" panose="020B0609020204030204" pitchFamily="49" charset="0"/>
                          <a:cs typeface="Consolas" panose="020B0609020204030204" pitchFamily="49" charset="0"/>
                        </a:rPr>
                        <a:t>git branch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400" dirty="0">
                          <a:effectLst/>
                          <a:latin typeface="Consolas" panose="020B0609020204030204" pitchFamily="49" charset="0"/>
                          <a:cs typeface="Consolas" panose="020B0609020204030204" pitchFamily="49" charset="0"/>
                        </a:rPr>
                        <a:t>List branches (the asterisk denotes the current branch)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56824796"/>
                  </a:ext>
                </a:extLst>
              </a:tr>
              <a:tr h="259167">
                <a:tc>
                  <a:txBody>
                    <a:bodyPr/>
                    <a:lstStyle/>
                    <a:p>
                      <a:r>
                        <a:rPr lang="en-IN" sz="1400" dirty="0">
                          <a:effectLst/>
                          <a:latin typeface="Consolas" panose="020B0609020204030204" pitchFamily="49" charset="0"/>
                          <a:cs typeface="Consolas" panose="020B0609020204030204" pitchFamily="49" charset="0"/>
                        </a:rPr>
                        <a:t>git branch -a</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400" dirty="0">
                          <a:effectLst/>
                          <a:latin typeface="Consolas" panose="020B0609020204030204" pitchFamily="49" charset="0"/>
                          <a:cs typeface="Consolas" panose="020B0609020204030204" pitchFamily="49" charset="0"/>
                        </a:rPr>
                        <a:t>List all branches (local and remote)</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276928976"/>
                  </a:ext>
                </a:extLst>
              </a:tr>
              <a:tr h="259167">
                <a:tc>
                  <a:txBody>
                    <a:bodyPr/>
                    <a:lstStyle/>
                    <a:p>
                      <a:r>
                        <a:rPr lang="en-IN" sz="1400" dirty="0">
                          <a:effectLst/>
                          <a:latin typeface="Consolas" panose="020B0609020204030204" pitchFamily="49" charset="0"/>
                          <a:cs typeface="Consolas" panose="020B0609020204030204" pitchFamily="49" charset="0"/>
                        </a:rPr>
                        <a:t>git branch [branch name]</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400" dirty="0">
                          <a:effectLst/>
                          <a:latin typeface="Consolas" panose="020B0609020204030204" pitchFamily="49" charset="0"/>
                          <a:cs typeface="Consolas" panose="020B0609020204030204" pitchFamily="49" charset="0"/>
                        </a:rPr>
                        <a:t>Create a new branch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00216329"/>
                  </a:ext>
                </a:extLst>
              </a:tr>
              <a:tr h="259167">
                <a:tc>
                  <a:txBody>
                    <a:bodyPr/>
                    <a:lstStyle/>
                    <a:p>
                      <a:r>
                        <a:rPr lang="en-IN" sz="1400" dirty="0">
                          <a:effectLst/>
                          <a:latin typeface="Consolas" panose="020B0609020204030204" pitchFamily="49" charset="0"/>
                          <a:cs typeface="Consolas" panose="020B0609020204030204" pitchFamily="49" charset="0"/>
                        </a:rPr>
                        <a:t>git branch -d [branch name]</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400" dirty="0">
                          <a:effectLst/>
                          <a:latin typeface="Consolas" panose="020B0609020204030204" pitchFamily="49" charset="0"/>
                          <a:cs typeface="Consolas" panose="020B0609020204030204" pitchFamily="49" charset="0"/>
                        </a:rPr>
                        <a:t>Delete a branch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755391237"/>
                  </a:ext>
                </a:extLst>
              </a:tr>
              <a:tr h="432240">
                <a:tc>
                  <a:txBody>
                    <a:bodyPr/>
                    <a:lstStyle/>
                    <a:p>
                      <a:r>
                        <a:rPr lang="en-IN" sz="1400" dirty="0">
                          <a:effectLst/>
                          <a:latin typeface="Consolas" panose="020B0609020204030204" pitchFamily="49" charset="0"/>
                          <a:cs typeface="Consolas" panose="020B0609020204030204" pitchFamily="49" charset="0"/>
                        </a:rPr>
                        <a:t>git push origin --delete [</a:t>
                      </a:r>
                      <a:r>
                        <a:rPr lang="en-IN" sz="1400" dirty="0" err="1">
                          <a:effectLst/>
                          <a:latin typeface="Consolas" panose="020B0609020204030204" pitchFamily="49" charset="0"/>
                          <a:cs typeface="Consolas" panose="020B0609020204030204" pitchFamily="49" charset="0"/>
                        </a:rPr>
                        <a:t>branchName</a:t>
                      </a:r>
                      <a:r>
                        <a:rPr lang="en-IN" sz="1400" dirty="0">
                          <a:effectLst/>
                          <a:latin typeface="Consolas" panose="020B0609020204030204" pitchFamily="49" charset="0"/>
                          <a:cs typeface="Consolas" panose="020B0609020204030204" pitchFamily="49" charset="0"/>
                        </a:rPr>
                        <a:t>]</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400" dirty="0">
                          <a:effectLst/>
                          <a:latin typeface="Consolas" panose="020B0609020204030204" pitchFamily="49" charset="0"/>
                          <a:cs typeface="Consolas" panose="020B0609020204030204" pitchFamily="49" charset="0"/>
                        </a:rPr>
                        <a:t>Delete a remote branch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41204735"/>
                  </a:ext>
                </a:extLst>
              </a:tr>
              <a:tr h="432240">
                <a:tc>
                  <a:txBody>
                    <a:bodyPr/>
                    <a:lstStyle/>
                    <a:p>
                      <a:r>
                        <a:rPr lang="en-IN" sz="1400" dirty="0">
                          <a:effectLst/>
                          <a:latin typeface="Consolas" panose="020B0609020204030204" pitchFamily="49" charset="0"/>
                          <a:cs typeface="Consolas" panose="020B0609020204030204" pitchFamily="49" charset="0"/>
                        </a:rPr>
                        <a:t>git checkout -b [branch name]</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400" dirty="0">
                          <a:effectLst/>
                          <a:latin typeface="Consolas" panose="020B0609020204030204" pitchFamily="49" charset="0"/>
                          <a:cs typeface="Consolas" panose="020B0609020204030204" pitchFamily="49" charset="0"/>
                        </a:rPr>
                        <a:t>Create a new branch and switch to it</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780867351"/>
                  </a:ext>
                </a:extLst>
              </a:tr>
              <a:tr h="432240">
                <a:tc>
                  <a:txBody>
                    <a:bodyPr/>
                    <a:lstStyle/>
                    <a:p>
                      <a:r>
                        <a:rPr lang="en-IN" sz="1400" dirty="0">
                          <a:effectLst/>
                          <a:latin typeface="Consolas" panose="020B0609020204030204" pitchFamily="49" charset="0"/>
                          <a:cs typeface="Consolas" panose="020B0609020204030204" pitchFamily="49" charset="0"/>
                        </a:rPr>
                        <a:t>git checkout -b [branch name] origin/[branch name]</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400" dirty="0">
                          <a:effectLst/>
                          <a:latin typeface="Consolas" panose="020B0609020204030204" pitchFamily="49" charset="0"/>
                          <a:cs typeface="Consolas" panose="020B0609020204030204" pitchFamily="49" charset="0"/>
                        </a:rPr>
                        <a:t>Clone a remote branch and switch to it</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976077099"/>
                  </a:ext>
                </a:extLst>
              </a:tr>
              <a:tr h="259167">
                <a:tc>
                  <a:txBody>
                    <a:bodyPr/>
                    <a:lstStyle/>
                    <a:p>
                      <a:r>
                        <a:rPr lang="en-IN" sz="1400" dirty="0">
                          <a:effectLst/>
                          <a:latin typeface="Consolas" panose="020B0609020204030204" pitchFamily="49" charset="0"/>
                          <a:cs typeface="Consolas" panose="020B0609020204030204" pitchFamily="49" charset="0"/>
                        </a:rPr>
                        <a:t>git checkout [branch name]</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400" dirty="0">
                          <a:effectLst/>
                          <a:latin typeface="Consolas" panose="020B0609020204030204" pitchFamily="49" charset="0"/>
                          <a:cs typeface="Consolas" panose="020B0609020204030204" pitchFamily="49" charset="0"/>
                        </a:rPr>
                        <a:t>Switch to a branch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213450637"/>
                  </a:ext>
                </a:extLst>
              </a:tr>
              <a:tr h="432240">
                <a:tc>
                  <a:txBody>
                    <a:bodyPr/>
                    <a:lstStyle/>
                    <a:p>
                      <a:r>
                        <a:rPr lang="en-IN" sz="1400" dirty="0">
                          <a:effectLst/>
                          <a:latin typeface="Consolas" panose="020B0609020204030204" pitchFamily="49" charset="0"/>
                          <a:cs typeface="Consolas" panose="020B0609020204030204" pitchFamily="49" charset="0"/>
                        </a:rPr>
                        <a:t>git checkout -</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400" dirty="0">
                          <a:effectLst/>
                          <a:latin typeface="Consolas" panose="020B0609020204030204" pitchFamily="49" charset="0"/>
                          <a:cs typeface="Consolas" panose="020B0609020204030204" pitchFamily="49" charset="0"/>
                        </a:rPr>
                        <a:t>Switch to the branch last checked out</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923548273"/>
                  </a:ext>
                </a:extLst>
              </a:tr>
              <a:tr h="259167">
                <a:tc>
                  <a:txBody>
                    <a:bodyPr/>
                    <a:lstStyle/>
                    <a:p>
                      <a:r>
                        <a:rPr lang="en-IN" sz="1400" dirty="0">
                          <a:effectLst/>
                          <a:latin typeface="Consolas" panose="020B0609020204030204" pitchFamily="49" charset="0"/>
                          <a:cs typeface="Consolas" panose="020B0609020204030204" pitchFamily="49" charset="0"/>
                        </a:rPr>
                        <a:t>git checkout -- [file-</a:t>
                      </a:r>
                      <a:r>
                        <a:rPr lang="en-IN" sz="1400" dirty="0" err="1">
                          <a:effectLst/>
                          <a:latin typeface="Consolas" panose="020B0609020204030204" pitchFamily="49" charset="0"/>
                          <a:cs typeface="Consolas" panose="020B0609020204030204" pitchFamily="49" charset="0"/>
                        </a:rPr>
                        <a:t>name.txt</a:t>
                      </a:r>
                      <a:r>
                        <a:rPr lang="en-IN" sz="1400" dirty="0">
                          <a:effectLst/>
                          <a:latin typeface="Consolas" panose="020B0609020204030204" pitchFamily="49" charset="0"/>
                          <a:cs typeface="Consolas" panose="020B0609020204030204" pitchFamily="49" charset="0"/>
                        </a:rPr>
                        <a:t>]</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400" dirty="0">
                          <a:effectLst/>
                          <a:latin typeface="Consolas" panose="020B0609020204030204" pitchFamily="49" charset="0"/>
                          <a:cs typeface="Consolas" panose="020B0609020204030204" pitchFamily="49" charset="0"/>
                        </a:rPr>
                        <a:t>Discard changes to a file</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540865126"/>
                  </a:ext>
                </a:extLst>
              </a:tr>
              <a:tr h="432240">
                <a:tc>
                  <a:txBody>
                    <a:bodyPr/>
                    <a:lstStyle/>
                    <a:p>
                      <a:r>
                        <a:rPr lang="en-IN" sz="1400">
                          <a:effectLst/>
                          <a:latin typeface="Consolas" panose="020B0609020204030204" pitchFamily="49" charset="0"/>
                          <a:cs typeface="Consolas" panose="020B0609020204030204" pitchFamily="49" charset="0"/>
                        </a:rPr>
                        <a:t>git merge [branch name]</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400" dirty="0">
                          <a:effectLst/>
                          <a:latin typeface="Consolas" panose="020B0609020204030204" pitchFamily="49" charset="0"/>
                          <a:cs typeface="Consolas" panose="020B0609020204030204" pitchFamily="49" charset="0"/>
                        </a:rPr>
                        <a:t>Merge a branch into the active branch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505590053"/>
                  </a:ext>
                </a:extLst>
              </a:tr>
              <a:tr h="432240">
                <a:tc>
                  <a:txBody>
                    <a:bodyPr/>
                    <a:lstStyle/>
                    <a:p>
                      <a:r>
                        <a:rPr lang="en-IN" sz="1400">
                          <a:effectLst/>
                          <a:latin typeface="Consolas" panose="020B0609020204030204" pitchFamily="49" charset="0"/>
                          <a:cs typeface="Consolas" panose="020B0609020204030204" pitchFamily="49" charset="0"/>
                        </a:rPr>
                        <a:t>git merge [source branch] [target branch]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400" dirty="0">
                          <a:effectLst/>
                          <a:latin typeface="Consolas" panose="020B0609020204030204" pitchFamily="49" charset="0"/>
                          <a:cs typeface="Consolas" panose="020B0609020204030204" pitchFamily="49" charset="0"/>
                        </a:rPr>
                        <a:t>Merge a branch into a target branch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813348769"/>
                  </a:ext>
                </a:extLst>
              </a:tr>
              <a:tr h="432240">
                <a:tc>
                  <a:txBody>
                    <a:bodyPr/>
                    <a:lstStyle/>
                    <a:p>
                      <a:r>
                        <a:rPr lang="en-IN" sz="1400">
                          <a:effectLst/>
                          <a:latin typeface="Consolas" panose="020B0609020204030204" pitchFamily="49" charset="0"/>
                          <a:cs typeface="Consolas" panose="020B0609020204030204" pitchFamily="49" charset="0"/>
                        </a:rPr>
                        <a:t>git stash</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400" dirty="0">
                          <a:effectLst/>
                          <a:latin typeface="Consolas" panose="020B0609020204030204" pitchFamily="49" charset="0"/>
                          <a:cs typeface="Consolas" panose="020B0609020204030204" pitchFamily="49" charset="0"/>
                        </a:rPr>
                        <a:t>Stash changes in a dirty working directory</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826367822"/>
                  </a:ext>
                </a:extLst>
              </a:tr>
              <a:tr h="0">
                <a:tc>
                  <a:txBody>
                    <a:bodyPr/>
                    <a:lstStyle/>
                    <a:p>
                      <a:r>
                        <a:rPr lang="en-IN" sz="1400">
                          <a:effectLst/>
                          <a:latin typeface="Consolas" panose="020B0609020204030204" pitchFamily="49" charset="0"/>
                          <a:cs typeface="Consolas" panose="020B0609020204030204" pitchFamily="49" charset="0"/>
                        </a:rPr>
                        <a:t>git stash clear</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400" dirty="0">
                          <a:effectLst/>
                          <a:latin typeface="Consolas" panose="020B0609020204030204" pitchFamily="49" charset="0"/>
                          <a:cs typeface="Consolas" panose="020B0609020204030204" pitchFamily="49" charset="0"/>
                        </a:rPr>
                        <a:t>Remove all stashed entries</a:t>
                      </a:r>
                    </a:p>
                  </a:txBody>
                  <a:tcPr marL="59972" marR="59972" marT="27679" marB="27679"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328123289"/>
                  </a:ext>
                </a:extLst>
              </a:tr>
            </a:tbl>
          </a:graphicData>
        </a:graphic>
      </p:graphicFrame>
    </p:spTree>
    <p:extLst>
      <p:ext uri="{BB962C8B-B14F-4D97-AF65-F5344CB8AC3E}">
        <p14:creationId xmlns:p14="http://schemas.microsoft.com/office/powerpoint/2010/main" val="5093714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5575750" cy="595090"/>
          </a:xfrm>
        </p:spPr>
        <p:txBody>
          <a:bodyPr>
            <a:normAutofit fontScale="90000"/>
          </a:bodyPr>
          <a:lstStyle/>
          <a:p>
            <a:r>
              <a:rPr lang="en-IN" sz="2700" b="1" dirty="0">
                <a:latin typeface="Rockwell" panose="02060603020205020403" pitchFamily="18" charset="77"/>
                <a:cs typeface="Consolas" panose="020B0609020204030204" pitchFamily="49" charset="0"/>
              </a:rPr>
              <a:t>Git Commands</a:t>
            </a:r>
            <a:br>
              <a:rPr lang="en-IN" b="1" dirty="0"/>
            </a:br>
            <a:endParaRPr lang="en-IN" sz="2400" b="1" dirty="0">
              <a:latin typeface="Rockwell" panose="02060603020205020403" pitchFamily="18" charset="77"/>
              <a:cs typeface="Consolas" panose="020B0609020204030204" pitchFamily="49" charset="0"/>
            </a:endParaRPr>
          </a:p>
        </p:txBody>
      </p:sp>
      <p:sp>
        <p:nvSpPr>
          <p:cNvPr id="15" name="Content Placeholder 2">
            <a:extLst>
              <a:ext uri="{FF2B5EF4-FFF2-40B4-BE49-F238E27FC236}">
                <a16:creationId xmlns:a16="http://schemas.microsoft.com/office/drawing/2014/main" id="{9FE30E18-B4C8-454E-9E53-66F1AA8CD311}"/>
              </a:ext>
            </a:extLst>
          </p:cNvPr>
          <p:cNvSpPr>
            <a:spLocks noGrp="1"/>
          </p:cNvSpPr>
          <p:nvPr>
            <p:ph idx="1"/>
          </p:nvPr>
        </p:nvSpPr>
        <p:spPr>
          <a:xfrm>
            <a:off x="1752897" y="821194"/>
            <a:ext cx="10105728" cy="6036806"/>
          </a:xfrm>
        </p:spPr>
        <p:txBody>
          <a:bodyPr>
            <a:normAutofit/>
          </a:bodyPr>
          <a:lstStyle/>
          <a:p>
            <a:r>
              <a:rPr lang="en-IN" sz="2200" dirty="0">
                <a:latin typeface="Rockwell" panose="02060603020205020403" pitchFamily="18" charset="77"/>
                <a:cs typeface="Futura Medium" panose="020B0602020204020303" pitchFamily="34" charset="-79"/>
              </a:rPr>
              <a:t>Sharing &amp; Updating Projects</a:t>
            </a:r>
          </a:p>
          <a:p>
            <a:pPr algn="just"/>
            <a:endParaRPr lang="en-IN" sz="2200" dirty="0">
              <a:latin typeface="Rockwell" panose="02060603020205020403" pitchFamily="18" charset="77"/>
              <a:cs typeface="Futura Medium" panose="020B0602020204020303" pitchFamily="34" charset="-79"/>
            </a:endParaRPr>
          </a:p>
          <a:p>
            <a:pPr algn="just"/>
            <a:endParaRPr lang="en-IN" sz="2200" dirty="0">
              <a:latin typeface="Rockwell" panose="02060603020205020403" pitchFamily="18" charset="77"/>
              <a:cs typeface="Futura Medium" panose="020B0602020204020303" pitchFamily="34" charset="-79"/>
            </a:endParaRPr>
          </a:p>
          <a:p>
            <a:pPr marL="0" indent="0" algn="just">
              <a:buNone/>
            </a:pPr>
            <a:endParaRPr lang="en-IN" sz="2200" dirty="0">
              <a:latin typeface="Rockwell" panose="02060603020205020403" pitchFamily="18" charset="77"/>
              <a:cs typeface="Futura Medium" panose="020B0602020204020303" pitchFamily="34" charset="-79"/>
            </a:endParaRPr>
          </a:p>
          <a:p>
            <a:pPr algn="just"/>
            <a:endParaRPr lang="en-IN" sz="2200" dirty="0">
              <a:latin typeface="Rockwell" panose="02060603020205020403" pitchFamily="18" charset="77"/>
              <a:cs typeface="Futura Medium" panose="020B0602020204020303" pitchFamily="34" charset="-79"/>
            </a:endParaRPr>
          </a:p>
          <a:p>
            <a:pPr algn="just"/>
            <a:endParaRPr lang="en-IN" dirty="0">
              <a:latin typeface="Consolas" panose="020B0609020204030204" pitchFamily="49" charset="0"/>
              <a:cs typeface="Consolas" panose="020B0609020204030204" pitchFamily="49" charset="0"/>
            </a:endParaRPr>
          </a:p>
          <a:p>
            <a:pPr marL="800100" lvl="2" indent="0" algn="just">
              <a:spcBef>
                <a:spcPts val="600"/>
              </a:spcBef>
              <a:buNone/>
            </a:pPr>
            <a:endParaRPr lang="en-IN" sz="1050" dirty="0">
              <a:latin typeface="Consolas" panose="020B0609020204030204" pitchFamily="49" charset="0"/>
              <a:cs typeface="Consolas" panose="020B0609020204030204" pitchFamily="49" charset="0"/>
            </a:endParaRPr>
          </a:p>
        </p:txBody>
      </p:sp>
      <p:graphicFrame>
        <p:nvGraphicFramePr>
          <p:cNvPr id="3" name="Table 2">
            <a:extLst>
              <a:ext uri="{FF2B5EF4-FFF2-40B4-BE49-F238E27FC236}">
                <a16:creationId xmlns:a16="http://schemas.microsoft.com/office/drawing/2014/main" id="{810EF4F6-0EDA-2447-8E24-9D92382DAA23}"/>
              </a:ext>
            </a:extLst>
          </p:cNvPr>
          <p:cNvGraphicFramePr>
            <a:graphicFrameLocks noGrp="1"/>
          </p:cNvGraphicFramePr>
          <p:nvPr>
            <p:extLst>
              <p:ext uri="{D42A27DB-BD31-4B8C-83A1-F6EECF244321}">
                <p14:modId xmlns:p14="http://schemas.microsoft.com/office/powerpoint/2010/main" val="96988288"/>
              </p:ext>
            </p:extLst>
          </p:nvPr>
        </p:nvGraphicFramePr>
        <p:xfrm>
          <a:off x="1752897" y="1416284"/>
          <a:ext cx="10105728" cy="4359820"/>
        </p:xfrm>
        <a:graphic>
          <a:graphicData uri="http://schemas.openxmlformats.org/drawingml/2006/table">
            <a:tbl>
              <a:tblPr/>
              <a:tblGrid>
                <a:gridCol w="5052864">
                  <a:extLst>
                    <a:ext uri="{9D8B030D-6E8A-4147-A177-3AD203B41FA5}">
                      <a16:colId xmlns:a16="http://schemas.microsoft.com/office/drawing/2014/main" val="3789533817"/>
                    </a:ext>
                  </a:extLst>
                </a:gridCol>
                <a:gridCol w="5052864">
                  <a:extLst>
                    <a:ext uri="{9D8B030D-6E8A-4147-A177-3AD203B41FA5}">
                      <a16:colId xmlns:a16="http://schemas.microsoft.com/office/drawing/2014/main" val="1699641032"/>
                    </a:ext>
                  </a:extLst>
                </a:gridCol>
              </a:tblGrid>
              <a:tr h="341614">
                <a:tc>
                  <a:txBody>
                    <a:bodyPr/>
                    <a:lstStyle/>
                    <a:p>
                      <a:r>
                        <a:rPr lang="en-IN" sz="1600" b="1">
                          <a:effectLst/>
                          <a:latin typeface="Consolas" panose="020B0609020204030204" pitchFamily="49" charset="0"/>
                          <a:cs typeface="Consolas" panose="020B0609020204030204" pitchFamily="49" charset="0"/>
                        </a:rPr>
                        <a:t>Command</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b="1">
                          <a:effectLst/>
                          <a:latin typeface="Consolas" panose="020B0609020204030204" pitchFamily="49" charset="0"/>
                          <a:cs typeface="Consolas" panose="020B0609020204030204" pitchFamily="49" charset="0"/>
                        </a:rPr>
                        <a:t>Description</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66403866"/>
                  </a:ext>
                </a:extLst>
              </a:tr>
              <a:tr h="573232">
                <a:tc>
                  <a:txBody>
                    <a:bodyPr/>
                    <a:lstStyle/>
                    <a:p>
                      <a:r>
                        <a:rPr lang="en-IN" sz="1600">
                          <a:effectLst/>
                          <a:latin typeface="Consolas" panose="020B0609020204030204" pitchFamily="49" charset="0"/>
                          <a:cs typeface="Consolas" panose="020B0609020204030204" pitchFamily="49" charset="0"/>
                        </a:rPr>
                        <a:t>git push origin [branch name]</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a:effectLst/>
                          <a:latin typeface="Consolas" panose="020B0609020204030204" pitchFamily="49" charset="0"/>
                          <a:cs typeface="Consolas" panose="020B0609020204030204" pitchFamily="49" charset="0"/>
                        </a:rPr>
                        <a:t>Push a branch to your remote repository</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43032444"/>
                  </a:ext>
                </a:extLst>
              </a:tr>
              <a:tr h="573232">
                <a:tc>
                  <a:txBody>
                    <a:bodyPr/>
                    <a:lstStyle/>
                    <a:p>
                      <a:r>
                        <a:rPr lang="en-IN" sz="1600">
                          <a:effectLst/>
                          <a:latin typeface="Consolas" panose="020B0609020204030204" pitchFamily="49" charset="0"/>
                          <a:cs typeface="Consolas" panose="020B0609020204030204" pitchFamily="49" charset="0"/>
                        </a:rPr>
                        <a:t>git push -u origin [branch name]</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600">
                          <a:effectLst/>
                          <a:latin typeface="Consolas" panose="020B0609020204030204" pitchFamily="49" charset="0"/>
                          <a:cs typeface="Consolas" panose="020B0609020204030204" pitchFamily="49" charset="0"/>
                        </a:rPr>
                        <a:t>Push changes to remote repository (and remember the branch)</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066433506"/>
                  </a:ext>
                </a:extLst>
              </a:tr>
              <a:tr h="573232">
                <a:tc>
                  <a:txBody>
                    <a:bodyPr/>
                    <a:lstStyle/>
                    <a:p>
                      <a:r>
                        <a:rPr lang="en-IN" sz="1600">
                          <a:effectLst/>
                          <a:latin typeface="Consolas" panose="020B0609020204030204" pitchFamily="49" charset="0"/>
                          <a:cs typeface="Consolas" panose="020B0609020204030204" pitchFamily="49" charset="0"/>
                        </a:rPr>
                        <a:t>git push</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dirty="0">
                          <a:effectLst/>
                          <a:latin typeface="Consolas" panose="020B0609020204030204" pitchFamily="49" charset="0"/>
                          <a:cs typeface="Consolas" panose="020B0609020204030204" pitchFamily="49" charset="0"/>
                        </a:rPr>
                        <a:t>Push changes to remote repository (remembered branch)</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15537471"/>
                  </a:ext>
                </a:extLst>
              </a:tr>
              <a:tr h="573232">
                <a:tc>
                  <a:txBody>
                    <a:bodyPr/>
                    <a:lstStyle/>
                    <a:p>
                      <a:r>
                        <a:rPr lang="en-IN" sz="1600">
                          <a:effectLst/>
                          <a:latin typeface="Consolas" panose="020B0609020204030204" pitchFamily="49" charset="0"/>
                          <a:cs typeface="Consolas" panose="020B0609020204030204" pitchFamily="49" charset="0"/>
                        </a:rPr>
                        <a:t>git push origin --delete [branch name]</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600">
                          <a:effectLst/>
                          <a:latin typeface="Consolas" panose="020B0609020204030204" pitchFamily="49" charset="0"/>
                          <a:cs typeface="Consolas" panose="020B0609020204030204" pitchFamily="49" charset="0"/>
                        </a:rPr>
                        <a:t>Delete a remote branch</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141443129"/>
                  </a:ext>
                </a:extLst>
              </a:tr>
              <a:tr h="573232">
                <a:tc>
                  <a:txBody>
                    <a:bodyPr/>
                    <a:lstStyle/>
                    <a:p>
                      <a:r>
                        <a:rPr lang="en-IN" sz="1600">
                          <a:effectLst/>
                          <a:latin typeface="Consolas" panose="020B0609020204030204" pitchFamily="49" charset="0"/>
                          <a:cs typeface="Consolas" panose="020B0609020204030204" pitchFamily="49" charset="0"/>
                        </a:rPr>
                        <a:t>git pull</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a:effectLst/>
                          <a:latin typeface="Consolas" panose="020B0609020204030204" pitchFamily="49" charset="0"/>
                          <a:cs typeface="Consolas" panose="020B0609020204030204" pitchFamily="49" charset="0"/>
                        </a:rPr>
                        <a:t>Update local repository to the newest commit</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939179321"/>
                  </a:ext>
                </a:extLst>
              </a:tr>
              <a:tr h="341614">
                <a:tc>
                  <a:txBody>
                    <a:bodyPr/>
                    <a:lstStyle/>
                    <a:p>
                      <a:r>
                        <a:rPr lang="en-IN" sz="1600">
                          <a:effectLst/>
                          <a:latin typeface="Consolas" panose="020B0609020204030204" pitchFamily="49" charset="0"/>
                          <a:cs typeface="Consolas" panose="020B0609020204030204" pitchFamily="49" charset="0"/>
                        </a:rPr>
                        <a:t>git pull origin [branch name]</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600">
                          <a:effectLst/>
                          <a:latin typeface="Consolas" panose="020B0609020204030204" pitchFamily="49" charset="0"/>
                          <a:cs typeface="Consolas" panose="020B0609020204030204" pitchFamily="49" charset="0"/>
                        </a:rPr>
                        <a:t>Pull changes from remote repository</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423906602"/>
                  </a:ext>
                </a:extLst>
              </a:tr>
              <a:tr h="810432">
                <a:tc>
                  <a:txBody>
                    <a:bodyPr/>
                    <a:lstStyle/>
                    <a:p>
                      <a:r>
                        <a:rPr lang="en-IN" sz="1600">
                          <a:effectLst/>
                          <a:latin typeface="Consolas" panose="020B0609020204030204" pitchFamily="49" charset="0"/>
                          <a:cs typeface="Consolas" panose="020B0609020204030204" pitchFamily="49" charset="0"/>
                        </a:rPr>
                        <a:t>git remote add origin ssh://git@github.com/[username]/[repository-name].git</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dirty="0">
                          <a:effectLst/>
                          <a:latin typeface="Consolas" panose="020B0609020204030204" pitchFamily="49" charset="0"/>
                          <a:cs typeface="Consolas" panose="020B0609020204030204" pitchFamily="49" charset="0"/>
                        </a:rPr>
                        <a:t>Add a remote repository</a:t>
                      </a:r>
                    </a:p>
                  </a:txBody>
                  <a:tcPr marL="80652" marR="80652" marT="37224" marB="37224"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775264459"/>
                  </a:ext>
                </a:extLst>
              </a:tr>
            </a:tbl>
          </a:graphicData>
        </a:graphic>
      </p:graphicFrame>
    </p:spTree>
    <p:extLst>
      <p:ext uri="{BB962C8B-B14F-4D97-AF65-F5344CB8AC3E}">
        <p14:creationId xmlns:p14="http://schemas.microsoft.com/office/powerpoint/2010/main" val="1311781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8" y="294027"/>
            <a:ext cx="6336264" cy="595090"/>
          </a:xfrm>
        </p:spPr>
        <p:txBody>
          <a:bodyPr>
            <a:normAutofit fontScale="90000"/>
          </a:bodyPr>
          <a:lstStyle/>
          <a:p>
            <a:r>
              <a:rPr lang="en-IN" sz="2700" b="1" dirty="0">
                <a:latin typeface="Rockwell" panose="02060603020205020403" pitchFamily="18" charset="77"/>
                <a:cs typeface="Consolas" panose="020B0609020204030204" pitchFamily="49" charset="0"/>
              </a:rPr>
              <a:t>Version Control</a:t>
            </a:r>
            <a:br>
              <a:rPr lang="en-IN" sz="3200" b="1" dirty="0">
                <a:latin typeface="Rockwell" panose="02060603020205020403" pitchFamily="18" charset="77"/>
              </a:rPr>
            </a:br>
            <a:endParaRPr lang="en-US" sz="3200" dirty="0">
              <a:latin typeface="Rockwell" panose="02060603020205020403" pitchFamily="18" charset="77"/>
            </a:endParaRP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8" y="832845"/>
            <a:ext cx="9801572" cy="3193774"/>
          </a:xfrm>
        </p:spPr>
        <p:txBody>
          <a:bodyPr>
            <a:normAutofit/>
          </a:bodyPr>
          <a:lstStyle/>
          <a:p>
            <a:pPr algn="just"/>
            <a:r>
              <a:rPr lang="en-IN" sz="2200" dirty="0">
                <a:latin typeface="Rockwell" panose="02060603020205020403" pitchFamily="18" charset="77"/>
                <a:cs typeface="Futura Medium" panose="020B0602020204020303" pitchFamily="34" charset="-79"/>
              </a:rPr>
              <a:t>Version control is a system that records changes to a file or set of files over time so that you can recall specific versions later. </a:t>
            </a:r>
          </a:p>
          <a:p>
            <a:pPr algn="just"/>
            <a:r>
              <a:rPr lang="en-IN" sz="2200" dirty="0">
                <a:latin typeface="Rockwell" panose="02060603020205020403" pitchFamily="18" charset="77"/>
                <a:cs typeface="Futura Medium" panose="020B0602020204020303" pitchFamily="34" charset="-79"/>
              </a:rPr>
              <a:t>It allows you to revert selected files back to a previous state, revert the entire project back to a previous state, compare changes over time, see who last modified something that might be causing a problem, who introduced an issue and when, and more.</a:t>
            </a:r>
          </a:p>
        </p:txBody>
      </p:sp>
      <p:pic>
        <p:nvPicPr>
          <p:cNvPr id="4" name="Picture 3">
            <a:extLst>
              <a:ext uri="{FF2B5EF4-FFF2-40B4-BE49-F238E27FC236}">
                <a16:creationId xmlns:a16="http://schemas.microsoft.com/office/drawing/2014/main" id="{FA71B84B-D803-9D48-9575-005FEFEE38DA}"/>
              </a:ext>
            </a:extLst>
          </p:cNvPr>
          <p:cNvPicPr>
            <a:picLocks noChangeAspect="1"/>
          </p:cNvPicPr>
          <p:nvPr/>
        </p:nvPicPr>
        <p:blipFill>
          <a:blip r:embed="rId2"/>
          <a:stretch>
            <a:fillRect/>
          </a:stretch>
        </p:blipFill>
        <p:spPr>
          <a:xfrm>
            <a:off x="239055" y="3359471"/>
            <a:ext cx="3534122" cy="3039902"/>
          </a:xfrm>
          <a:prstGeom prst="rect">
            <a:avLst/>
          </a:prstGeom>
        </p:spPr>
      </p:pic>
      <p:pic>
        <p:nvPicPr>
          <p:cNvPr id="5" name="Picture 4">
            <a:extLst>
              <a:ext uri="{FF2B5EF4-FFF2-40B4-BE49-F238E27FC236}">
                <a16:creationId xmlns:a16="http://schemas.microsoft.com/office/drawing/2014/main" id="{D586FF85-7715-6341-9DF4-F24609F5201F}"/>
              </a:ext>
            </a:extLst>
          </p:cNvPr>
          <p:cNvPicPr>
            <a:picLocks noChangeAspect="1"/>
          </p:cNvPicPr>
          <p:nvPr/>
        </p:nvPicPr>
        <p:blipFill>
          <a:blip r:embed="rId3"/>
          <a:stretch>
            <a:fillRect/>
          </a:stretch>
        </p:blipFill>
        <p:spPr>
          <a:xfrm>
            <a:off x="3956371" y="3359471"/>
            <a:ext cx="3568839" cy="3039902"/>
          </a:xfrm>
          <a:prstGeom prst="rect">
            <a:avLst/>
          </a:prstGeom>
        </p:spPr>
      </p:pic>
      <p:pic>
        <p:nvPicPr>
          <p:cNvPr id="6" name="Picture 5">
            <a:extLst>
              <a:ext uri="{FF2B5EF4-FFF2-40B4-BE49-F238E27FC236}">
                <a16:creationId xmlns:a16="http://schemas.microsoft.com/office/drawing/2014/main" id="{963B9786-26AA-0649-80FB-6331FAF83204}"/>
              </a:ext>
            </a:extLst>
          </p:cNvPr>
          <p:cNvPicPr>
            <a:picLocks noChangeAspect="1"/>
          </p:cNvPicPr>
          <p:nvPr/>
        </p:nvPicPr>
        <p:blipFill>
          <a:blip r:embed="rId4"/>
          <a:stretch>
            <a:fillRect/>
          </a:stretch>
        </p:blipFill>
        <p:spPr>
          <a:xfrm>
            <a:off x="7708404" y="3359471"/>
            <a:ext cx="3966761" cy="3039902"/>
          </a:xfrm>
          <a:prstGeom prst="rect">
            <a:avLst/>
          </a:prstGeom>
        </p:spPr>
      </p:pic>
    </p:spTree>
    <p:extLst>
      <p:ext uri="{BB962C8B-B14F-4D97-AF65-F5344CB8AC3E}">
        <p14:creationId xmlns:p14="http://schemas.microsoft.com/office/powerpoint/2010/main" val="37963380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5575750" cy="595090"/>
          </a:xfrm>
        </p:spPr>
        <p:txBody>
          <a:bodyPr>
            <a:normAutofit fontScale="90000"/>
          </a:bodyPr>
          <a:lstStyle/>
          <a:p>
            <a:r>
              <a:rPr lang="en-IN" sz="2700" b="1" dirty="0">
                <a:latin typeface="Rockwell" panose="02060603020205020403" pitchFamily="18" charset="77"/>
                <a:cs typeface="Consolas" panose="020B0609020204030204" pitchFamily="49" charset="0"/>
              </a:rPr>
              <a:t>Git Commands</a:t>
            </a:r>
            <a:br>
              <a:rPr lang="en-IN" b="1" dirty="0"/>
            </a:br>
            <a:endParaRPr lang="en-IN" sz="2400" b="1" dirty="0">
              <a:latin typeface="Rockwell" panose="02060603020205020403" pitchFamily="18" charset="77"/>
              <a:cs typeface="Consolas" panose="020B0609020204030204" pitchFamily="49" charset="0"/>
            </a:endParaRPr>
          </a:p>
        </p:txBody>
      </p:sp>
      <p:sp>
        <p:nvSpPr>
          <p:cNvPr id="15" name="Content Placeholder 2">
            <a:extLst>
              <a:ext uri="{FF2B5EF4-FFF2-40B4-BE49-F238E27FC236}">
                <a16:creationId xmlns:a16="http://schemas.microsoft.com/office/drawing/2014/main" id="{9FE30E18-B4C8-454E-9E53-66F1AA8CD311}"/>
              </a:ext>
            </a:extLst>
          </p:cNvPr>
          <p:cNvSpPr>
            <a:spLocks noGrp="1"/>
          </p:cNvSpPr>
          <p:nvPr>
            <p:ph idx="1"/>
          </p:nvPr>
        </p:nvSpPr>
        <p:spPr>
          <a:xfrm>
            <a:off x="1752897" y="821194"/>
            <a:ext cx="10105728" cy="6036806"/>
          </a:xfrm>
        </p:spPr>
        <p:txBody>
          <a:bodyPr>
            <a:normAutofit/>
          </a:bodyPr>
          <a:lstStyle/>
          <a:p>
            <a:r>
              <a:rPr lang="en-IN" sz="2200" dirty="0">
                <a:latin typeface="Rockwell" panose="02060603020205020403" pitchFamily="18" charset="77"/>
                <a:cs typeface="Futura Medium" panose="020B0602020204020303" pitchFamily="34" charset="-79"/>
              </a:rPr>
              <a:t>Inspection &amp; Comparison</a:t>
            </a:r>
          </a:p>
          <a:p>
            <a:pPr algn="just"/>
            <a:endParaRPr lang="en-IN" sz="2200" dirty="0">
              <a:latin typeface="Rockwell" panose="02060603020205020403" pitchFamily="18" charset="77"/>
              <a:cs typeface="Futura Medium" panose="020B0602020204020303" pitchFamily="34" charset="-79"/>
            </a:endParaRPr>
          </a:p>
          <a:p>
            <a:pPr algn="just"/>
            <a:endParaRPr lang="en-IN" sz="2200" dirty="0">
              <a:latin typeface="Rockwell" panose="02060603020205020403" pitchFamily="18" charset="77"/>
              <a:cs typeface="Futura Medium" panose="020B0602020204020303" pitchFamily="34" charset="-79"/>
            </a:endParaRPr>
          </a:p>
          <a:p>
            <a:pPr marL="0" indent="0" algn="just">
              <a:buNone/>
            </a:pPr>
            <a:endParaRPr lang="en-IN" sz="2200" dirty="0">
              <a:latin typeface="Rockwell" panose="02060603020205020403" pitchFamily="18" charset="77"/>
              <a:cs typeface="Futura Medium" panose="020B0602020204020303" pitchFamily="34" charset="-79"/>
            </a:endParaRPr>
          </a:p>
          <a:p>
            <a:pPr algn="just"/>
            <a:endParaRPr lang="en-IN" sz="2200" dirty="0">
              <a:latin typeface="Rockwell" panose="02060603020205020403" pitchFamily="18" charset="77"/>
              <a:cs typeface="Futura Medium" panose="020B0602020204020303" pitchFamily="34" charset="-79"/>
            </a:endParaRPr>
          </a:p>
          <a:p>
            <a:pPr algn="just"/>
            <a:endParaRPr lang="en-IN" dirty="0">
              <a:latin typeface="Consolas" panose="020B0609020204030204" pitchFamily="49" charset="0"/>
              <a:cs typeface="Consolas" panose="020B0609020204030204" pitchFamily="49" charset="0"/>
            </a:endParaRPr>
          </a:p>
          <a:p>
            <a:pPr marL="800100" lvl="2" indent="0" algn="just">
              <a:spcBef>
                <a:spcPts val="600"/>
              </a:spcBef>
              <a:buNone/>
            </a:pPr>
            <a:endParaRPr lang="en-IN" sz="1050" dirty="0">
              <a:latin typeface="Consolas" panose="020B0609020204030204" pitchFamily="49" charset="0"/>
              <a:cs typeface="Consolas" panose="020B0609020204030204" pitchFamily="49" charset="0"/>
            </a:endParaRPr>
          </a:p>
        </p:txBody>
      </p:sp>
      <p:graphicFrame>
        <p:nvGraphicFramePr>
          <p:cNvPr id="4" name="Table 3">
            <a:extLst>
              <a:ext uri="{FF2B5EF4-FFF2-40B4-BE49-F238E27FC236}">
                <a16:creationId xmlns:a16="http://schemas.microsoft.com/office/drawing/2014/main" id="{3F31F625-5F00-544B-A72C-C891650FEEF6}"/>
              </a:ext>
            </a:extLst>
          </p:cNvPr>
          <p:cNvGraphicFramePr>
            <a:graphicFrameLocks noGrp="1"/>
          </p:cNvGraphicFramePr>
          <p:nvPr>
            <p:extLst>
              <p:ext uri="{D42A27DB-BD31-4B8C-83A1-F6EECF244321}">
                <p14:modId xmlns:p14="http://schemas.microsoft.com/office/powerpoint/2010/main" val="3373504720"/>
              </p:ext>
            </p:extLst>
          </p:nvPr>
        </p:nvGraphicFramePr>
        <p:xfrm>
          <a:off x="1752897" y="1447798"/>
          <a:ext cx="10105728" cy="1695448"/>
        </p:xfrm>
        <a:graphic>
          <a:graphicData uri="http://schemas.openxmlformats.org/drawingml/2006/table">
            <a:tbl>
              <a:tblPr/>
              <a:tblGrid>
                <a:gridCol w="5052864">
                  <a:extLst>
                    <a:ext uri="{9D8B030D-6E8A-4147-A177-3AD203B41FA5}">
                      <a16:colId xmlns:a16="http://schemas.microsoft.com/office/drawing/2014/main" val="1114050174"/>
                    </a:ext>
                  </a:extLst>
                </a:gridCol>
                <a:gridCol w="5052864">
                  <a:extLst>
                    <a:ext uri="{9D8B030D-6E8A-4147-A177-3AD203B41FA5}">
                      <a16:colId xmlns:a16="http://schemas.microsoft.com/office/drawing/2014/main" val="2037192778"/>
                    </a:ext>
                  </a:extLst>
                </a:gridCol>
              </a:tblGrid>
              <a:tr h="423862">
                <a:tc>
                  <a:txBody>
                    <a:bodyPr/>
                    <a:lstStyle/>
                    <a:p>
                      <a:r>
                        <a:rPr lang="en-IN" sz="1600" b="1" dirty="0">
                          <a:effectLst/>
                          <a:latin typeface="Consolas" panose="020B0609020204030204" pitchFamily="49" charset="0"/>
                          <a:cs typeface="Consolas" panose="020B0609020204030204" pitchFamily="49" charset="0"/>
                        </a:rPr>
                        <a:t>Command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b="1">
                          <a:effectLst/>
                          <a:latin typeface="Consolas" panose="020B0609020204030204" pitchFamily="49" charset="0"/>
                          <a:cs typeface="Consolas" panose="020B0609020204030204" pitchFamily="49" charset="0"/>
                        </a:rPr>
                        <a:t>Description</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606051553"/>
                  </a:ext>
                </a:extLst>
              </a:tr>
              <a:tr h="423862">
                <a:tc>
                  <a:txBody>
                    <a:bodyPr/>
                    <a:lstStyle/>
                    <a:p>
                      <a:r>
                        <a:rPr lang="en-IN" sz="1600" dirty="0">
                          <a:effectLst/>
                          <a:latin typeface="Consolas" panose="020B0609020204030204" pitchFamily="49" charset="0"/>
                          <a:cs typeface="Consolas" panose="020B0609020204030204" pitchFamily="49" charset="0"/>
                        </a:rPr>
                        <a:t>git log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a:effectLst/>
                          <a:latin typeface="Consolas" panose="020B0609020204030204" pitchFamily="49" charset="0"/>
                          <a:cs typeface="Consolas" panose="020B0609020204030204" pitchFamily="49" charset="0"/>
                        </a:rPr>
                        <a:t>View changes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594371281"/>
                  </a:ext>
                </a:extLst>
              </a:tr>
              <a:tr h="423862">
                <a:tc>
                  <a:txBody>
                    <a:bodyPr/>
                    <a:lstStyle/>
                    <a:p>
                      <a:r>
                        <a:rPr lang="en-IN" sz="1600" dirty="0">
                          <a:effectLst/>
                          <a:latin typeface="Consolas" panose="020B0609020204030204" pitchFamily="49" charset="0"/>
                          <a:cs typeface="Consolas" panose="020B0609020204030204" pitchFamily="49" charset="0"/>
                        </a:rPr>
                        <a:t>git log --summary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IN" sz="1600">
                          <a:effectLst/>
                          <a:latin typeface="Consolas" panose="020B0609020204030204" pitchFamily="49" charset="0"/>
                          <a:cs typeface="Consolas" panose="020B0609020204030204" pitchFamily="49" charset="0"/>
                        </a:rPr>
                        <a:t>View changes (detailed)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786796353"/>
                  </a:ext>
                </a:extLst>
              </a:tr>
              <a:tr h="423862">
                <a:tc>
                  <a:txBody>
                    <a:bodyPr/>
                    <a:lstStyle/>
                    <a:p>
                      <a:r>
                        <a:rPr lang="en-IN" sz="1600" dirty="0">
                          <a:effectLst/>
                          <a:latin typeface="Consolas" panose="020B0609020204030204" pitchFamily="49" charset="0"/>
                          <a:cs typeface="Consolas" panose="020B0609020204030204" pitchFamily="49" charset="0"/>
                        </a:rPr>
                        <a:t>git diff [source branch] [target branch}</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IN" sz="1600" dirty="0">
                          <a:effectLst/>
                          <a:latin typeface="Consolas" panose="020B0609020204030204" pitchFamily="49" charset="0"/>
                          <a:cs typeface="Consolas" panose="020B0609020204030204" pitchFamily="49" charset="0"/>
                        </a:rPr>
                        <a:t>Preview changes before merging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69027254"/>
                  </a:ext>
                </a:extLst>
              </a:tr>
            </a:tbl>
          </a:graphicData>
        </a:graphic>
      </p:graphicFrame>
    </p:spTree>
    <p:extLst>
      <p:ext uri="{BB962C8B-B14F-4D97-AF65-F5344CB8AC3E}">
        <p14:creationId xmlns:p14="http://schemas.microsoft.com/office/powerpoint/2010/main" val="40166436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51B860BB-F934-4DE1-A930-090DD475F1A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3" name="Freeform 11">
              <a:extLst>
                <a:ext uri="{FF2B5EF4-FFF2-40B4-BE49-F238E27FC236}">
                  <a16:creationId xmlns:a16="http://schemas.microsoft.com/office/drawing/2014/main" id="{61927C55-8047-466F-9FE4-B42D3D1AFA94}"/>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4" name="Freeform 12">
              <a:extLst>
                <a:ext uri="{FF2B5EF4-FFF2-40B4-BE49-F238E27FC236}">
                  <a16:creationId xmlns:a16="http://schemas.microsoft.com/office/drawing/2014/main" id="{E914D83D-75AE-426B-90AC-E37CBA2BD7FC}"/>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5" name="Freeform 13">
              <a:extLst>
                <a:ext uri="{FF2B5EF4-FFF2-40B4-BE49-F238E27FC236}">
                  <a16:creationId xmlns:a16="http://schemas.microsoft.com/office/drawing/2014/main" id="{DDB740D6-20EA-4164-9EDB-243B210E8FE8}"/>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6" name="Freeform 14">
              <a:extLst>
                <a:ext uri="{FF2B5EF4-FFF2-40B4-BE49-F238E27FC236}">
                  <a16:creationId xmlns:a16="http://schemas.microsoft.com/office/drawing/2014/main" id="{0843EF7D-8FF7-4B1B-810B-AA92D132EB54}"/>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7" name="Freeform 15">
              <a:extLst>
                <a:ext uri="{FF2B5EF4-FFF2-40B4-BE49-F238E27FC236}">
                  <a16:creationId xmlns:a16="http://schemas.microsoft.com/office/drawing/2014/main" id="{F995A1BF-26D5-42BA-83D6-B74B0793A820}"/>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8" name="Freeform 16">
              <a:extLst>
                <a:ext uri="{FF2B5EF4-FFF2-40B4-BE49-F238E27FC236}">
                  <a16:creationId xmlns:a16="http://schemas.microsoft.com/office/drawing/2014/main" id="{706BB22B-358C-43E3-A01E-2CCD2EFD4A98}"/>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9" name="Freeform 17">
              <a:extLst>
                <a:ext uri="{FF2B5EF4-FFF2-40B4-BE49-F238E27FC236}">
                  <a16:creationId xmlns:a16="http://schemas.microsoft.com/office/drawing/2014/main" id="{09828090-C04F-4B25-BD86-CE7A94A34612}"/>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0" name="Freeform 18">
              <a:extLst>
                <a:ext uri="{FF2B5EF4-FFF2-40B4-BE49-F238E27FC236}">
                  <a16:creationId xmlns:a16="http://schemas.microsoft.com/office/drawing/2014/main" id="{B062093C-CFDD-4759-8CD6-EB2CCD1DBC7A}"/>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91" name="Freeform 19">
              <a:extLst>
                <a:ext uri="{FF2B5EF4-FFF2-40B4-BE49-F238E27FC236}">
                  <a16:creationId xmlns:a16="http://schemas.microsoft.com/office/drawing/2014/main" id="{FB33C2A8-7609-427D-BC55-13F956201866}"/>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92" name="Freeform 20">
              <a:extLst>
                <a:ext uri="{FF2B5EF4-FFF2-40B4-BE49-F238E27FC236}">
                  <a16:creationId xmlns:a16="http://schemas.microsoft.com/office/drawing/2014/main" id="{9FF51B36-24F3-42B4-9ACD-2B83F4B570F6}"/>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93" name="Freeform 21">
              <a:extLst>
                <a:ext uri="{FF2B5EF4-FFF2-40B4-BE49-F238E27FC236}">
                  <a16:creationId xmlns:a16="http://schemas.microsoft.com/office/drawing/2014/main" id="{6EBCB31E-7CBF-45FC-B7A3-7FE8E8C8A386}"/>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4" name="Freeform 22">
              <a:extLst>
                <a:ext uri="{FF2B5EF4-FFF2-40B4-BE49-F238E27FC236}">
                  <a16:creationId xmlns:a16="http://schemas.microsoft.com/office/drawing/2014/main" id="{404CB86A-82A5-40B9-8D4B-159ED1A3CE4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6" name="Group 95">
            <a:extLst>
              <a:ext uri="{FF2B5EF4-FFF2-40B4-BE49-F238E27FC236}">
                <a16:creationId xmlns:a16="http://schemas.microsoft.com/office/drawing/2014/main" id="{DD17BCFA-C80F-4670-B8B9-034B5B1C8BA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97" name="Freeform 27">
              <a:extLst>
                <a:ext uri="{FF2B5EF4-FFF2-40B4-BE49-F238E27FC236}">
                  <a16:creationId xmlns:a16="http://schemas.microsoft.com/office/drawing/2014/main" id="{F705DA76-B301-4098-9966-310A00C312E3}"/>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8" name="Freeform 28">
              <a:extLst>
                <a:ext uri="{FF2B5EF4-FFF2-40B4-BE49-F238E27FC236}">
                  <a16:creationId xmlns:a16="http://schemas.microsoft.com/office/drawing/2014/main" id="{7484AECD-B027-45E9-8764-6E1A4A4A0D9B}"/>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9" name="Freeform 29">
              <a:extLst>
                <a:ext uri="{FF2B5EF4-FFF2-40B4-BE49-F238E27FC236}">
                  <a16:creationId xmlns:a16="http://schemas.microsoft.com/office/drawing/2014/main" id="{CB341AF9-DEB1-42CB-8D1D-F262CFE465D8}"/>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0" name="Freeform 30">
              <a:extLst>
                <a:ext uri="{FF2B5EF4-FFF2-40B4-BE49-F238E27FC236}">
                  <a16:creationId xmlns:a16="http://schemas.microsoft.com/office/drawing/2014/main" id="{1C7213C3-CCDC-48BD-BF51-7AB8EE57A10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1" name="Freeform 31">
              <a:extLst>
                <a:ext uri="{FF2B5EF4-FFF2-40B4-BE49-F238E27FC236}">
                  <a16:creationId xmlns:a16="http://schemas.microsoft.com/office/drawing/2014/main" id="{7568F4E5-84C7-4F79-A40F-AC4885CB63B8}"/>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2" name="Freeform 32">
              <a:extLst>
                <a:ext uri="{FF2B5EF4-FFF2-40B4-BE49-F238E27FC236}">
                  <a16:creationId xmlns:a16="http://schemas.microsoft.com/office/drawing/2014/main" id="{81654B91-DAE7-4763-8F60-7A35727C21D9}"/>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3" name="Freeform 33">
              <a:extLst>
                <a:ext uri="{FF2B5EF4-FFF2-40B4-BE49-F238E27FC236}">
                  <a16:creationId xmlns:a16="http://schemas.microsoft.com/office/drawing/2014/main" id="{E9C665F1-5409-4590-AA69-79EABC1EACC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4" name="Freeform 34">
              <a:extLst>
                <a:ext uri="{FF2B5EF4-FFF2-40B4-BE49-F238E27FC236}">
                  <a16:creationId xmlns:a16="http://schemas.microsoft.com/office/drawing/2014/main" id="{C3192F7D-0C18-4DB2-A88B-EBF562748070}"/>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5" name="Freeform 35">
              <a:extLst>
                <a:ext uri="{FF2B5EF4-FFF2-40B4-BE49-F238E27FC236}">
                  <a16:creationId xmlns:a16="http://schemas.microsoft.com/office/drawing/2014/main" id="{86BE4725-AC90-44AE-8B17-D13BA4BF3636}"/>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6" name="Freeform 36">
              <a:extLst>
                <a:ext uri="{FF2B5EF4-FFF2-40B4-BE49-F238E27FC236}">
                  <a16:creationId xmlns:a16="http://schemas.microsoft.com/office/drawing/2014/main" id="{2C0C171A-856F-4606-9D98-B5318639A63D}"/>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7" name="Freeform 37">
              <a:extLst>
                <a:ext uri="{FF2B5EF4-FFF2-40B4-BE49-F238E27FC236}">
                  <a16:creationId xmlns:a16="http://schemas.microsoft.com/office/drawing/2014/main" id="{B6D57E3C-42A8-4054-B617-CE82DD8B739A}"/>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8" name="Freeform 38">
              <a:extLst>
                <a:ext uri="{FF2B5EF4-FFF2-40B4-BE49-F238E27FC236}">
                  <a16:creationId xmlns:a16="http://schemas.microsoft.com/office/drawing/2014/main" id="{C0A815A3-B7C7-4090-88EA-DA48AE474E38}"/>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0" name="Rectangle 109">
            <a:extLst>
              <a:ext uri="{FF2B5EF4-FFF2-40B4-BE49-F238E27FC236}">
                <a16:creationId xmlns:a16="http://schemas.microsoft.com/office/drawing/2014/main" id="{AE2F7D72-C98C-4C79-88A4-1DD7AAE7BF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2" name="Freeform 6">
            <a:extLst>
              <a:ext uri="{FF2B5EF4-FFF2-40B4-BE49-F238E27FC236}">
                <a16:creationId xmlns:a16="http://schemas.microsoft.com/office/drawing/2014/main" id="{C03B0394-07A3-4767-BDD5-04B2F3E6BD4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14" name="Rectangle 113">
            <a:extLst>
              <a:ext uri="{FF2B5EF4-FFF2-40B4-BE49-F238E27FC236}">
                <a16:creationId xmlns:a16="http://schemas.microsoft.com/office/drawing/2014/main" id="{EA50189A-2FD4-4608-A527-341A1811A64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E14DC9F5-572C-C346-B0D0-00E61A907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449" y="1043588"/>
            <a:ext cx="5640502" cy="4688667"/>
          </a:xfrm>
          <a:prstGeom prst="rect">
            <a:avLst/>
          </a:prstGeom>
        </p:spPr>
      </p:pic>
      <p:sp>
        <p:nvSpPr>
          <p:cNvPr id="116" name="Rectangle 115">
            <a:extLst>
              <a:ext uri="{FF2B5EF4-FFF2-40B4-BE49-F238E27FC236}">
                <a16:creationId xmlns:a16="http://schemas.microsoft.com/office/drawing/2014/main" id="{95ECFC88-1E40-4C47-960F-87C500F109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Freeform 5">
            <a:extLst>
              <a:ext uri="{FF2B5EF4-FFF2-40B4-BE49-F238E27FC236}">
                <a16:creationId xmlns:a16="http://schemas.microsoft.com/office/drawing/2014/main" id="{3B61BD80-022D-4577-9D14-EAD5DFD135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521550" y="5003830"/>
            <a:ext cx="3778870" cy="803036"/>
          </a:xfrm>
        </p:spPr>
        <p:txBody>
          <a:bodyPr vert="horz" lIns="91440" tIns="45720" rIns="91440" bIns="45720" rtlCol="0" anchor="b">
            <a:normAutofit/>
          </a:bodyPr>
          <a:lstStyle/>
          <a:p>
            <a:r>
              <a:rPr lang="en-US" sz="4000" b="1" dirty="0">
                <a:solidFill>
                  <a:srgbClr val="FEFFFF"/>
                </a:solidFill>
              </a:rPr>
              <a:t>?????????…</a:t>
            </a:r>
          </a:p>
        </p:txBody>
      </p:sp>
    </p:spTree>
    <p:extLst>
      <p:ext uri="{BB962C8B-B14F-4D97-AF65-F5344CB8AC3E}">
        <p14:creationId xmlns:p14="http://schemas.microsoft.com/office/powerpoint/2010/main" val="25514690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900" decel="100000" fill="hold"/>
                                        <p:tgtEl>
                                          <p:spTgt spid="3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1B860BB-F934-4DE1-A930-090DD475F1A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61927C55-8047-466F-9FE4-B42D3D1AFA94}"/>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E914D83D-75AE-426B-90AC-E37CBA2BD7FC}"/>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DDB740D6-20EA-4164-9EDB-243B210E8FE8}"/>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0843EF7D-8FF7-4B1B-810B-AA92D132EB54}"/>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F995A1BF-26D5-42BA-83D6-B74B0793A820}"/>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706BB22B-358C-43E3-A01E-2CCD2EFD4A98}"/>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09828090-C04F-4B25-BD86-CE7A94A34612}"/>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B062093C-CFDD-4759-8CD6-EB2CCD1DBC7A}"/>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FB33C2A8-7609-427D-BC55-13F956201866}"/>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9FF51B36-24F3-42B4-9ACD-2B83F4B570F6}"/>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6EBCB31E-7CBF-45FC-B7A3-7FE8E8C8A386}"/>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404CB86A-82A5-40B9-8D4B-159ED1A3CE4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DD17BCFA-C80F-4670-B8B9-034B5B1C8BA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7" name="Freeform 27">
              <a:extLst>
                <a:ext uri="{FF2B5EF4-FFF2-40B4-BE49-F238E27FC236}">
                  <a16:creationId xmlns:a16="http://schemas.microsoft.com/office/drawing/2014/main" id="{F705DA76-B301-4098-9966-310A00C312E3}"/>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7484AECD-B027-45E9-8764-6E1A4A4A0D9B}"/>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CB341AF9-DEB1-42CB-8D1D-F262CFE465D8}"/>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1C7213C3-CCDC-48BD-BF51-7AB8EE57A10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7568F4E5-84C7-4F79-A40F-AC4885CB63B8}"/>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81654B91-DAE7-4763-8F60-7A35727C21D9}"/>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E9C665F1-5409-4590-AA69-79EABC1EACC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C3192F7D-0C18-4DB2-A88B-EBF562748070}"/>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86BE4725-AC90-44AE-8B17-D13BA4BF3636}"/>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2C0C171A-856F-4606-9D98-B5318639A63D}"/>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B6D57E3C-42A8-4054-B617-CE82DD8B739A}"/>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C0A815A3-B7C7-4090-88EA-DA48AE474E38}"/>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a:extLst>
              <a:ext uri="{FF2B5EF4-FFF2-40B4-BE49-F238E27FC236}">
                <a16:creationId xmlns:a16="http://schemas.microsoft.com/office/drawing/2014/main" id="{AE2F7D72-C98C-4C79-88A4-1DD7AAE7BF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
            <a:extLst>
              <a:ext uri="{FF2B5EF4-FFF2-40B4-BE49-F238E27FC236}">
                <a16:creationId xmlns:a16="http://schemas.microsoft.com/office/drawing/2014/main" id="{C03B0394-07A3-4767-BDD5-04B2F3E6BD4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4" name="Rectangle 43">
            <a:extLst>
              <a:ext uri="{FF2B5EF4-FFF2-40B4-BE49-F238E27FC236}">
                <a16:creationId xmlns:a16="http://schemas.microsoft.com/office/drawing/2014/main" id="{EA50189A-2FD4-4608-A527-341A1811A64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46" name="Rectangle 45">
            <a:extLst>
              <a:ext uri="{FF2B5EF4-FFF2-40B4-BE49-F238E27FC236}">
                <a16:creationId xmlns:a16="http://schemas.microsoft.com/office/drawing/2014/main" id="{95ECFC88-1E40-4C47-960F-87C500F109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3B61BD80-022D-4577-9D14-EAD5DFD135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28607" y="4914030"/>
            <a:ext cx="3984787" cy="841243"/>
          </a:xfrm>
        </p:spPr>
        <p:txBody>
          <a:bodyPr vert="horz" lIns="91440" tIns="45720" rIns="91440" bIns="45720" rtlCol="0" anchor="b">
            <a:normAutofit/>
          </a:bodyPr>
          <a:lstStyle/>
          <a:p>
            <a:r>
              <a:rPr lang="en-US" sz="3400" b="1" dirty="0">
                <a:solidFill>
                  <a:srgbClr val="FEFFFF"/>
                </a:solidFill>
                <a:latin typeface="Consolas" panose="020B0609020204030204" pitchFamily="49" charset="0"/>
                <a:cs typeface="Consolas" panose="020B0609020204030204" pitchFamily="49" charset="0"/>
              </a:rPr>
              <a:t>Lab Exercise </a:t>
            </a:r>
          </a:p>
        </p:txBody>
      </p:sp>
      <p:sp>
        <p:nvSpPr>
          <p:cNvPr id="5" name="TextBox 4">
            <a:extLst>
              <a:ext uri="{FF2B5EF4-FFF2-40B4-BE49-F238E27FC236}">
                <a16:creationId xmlns:a16="http://schemas.microsoft.com/office/drawing/2014/main" id="{967C6837-4624-D34B-998F-B42CD7DD812F}"/>
              </a:ext>
            </a:extLst>
          </p:cNvPr>
          <p:cNvSpPr txBox="1"/>
          <p:nvPr/>
        </p:nvSpPr>
        <p:spPr>
          <a:xfrm>
            <a:off x="5372100" y="242888"/>
            <a:ext cx="6683240" cy="5401479"/>
          </a:xfrm>
          <a:prstGeom prst="rect">
            <a:avLst/>
          </a:prstGeom>
          <a:noFill/>
        </p:spPr>
        <p:txBody>
          <a:bodyPr wrap="square" rtlCol="0">
            <a:spAutoFit/>
          </a:bodyPr>
          <a:lstStyle/>
          <a:p>
            <a:pPr marL="342900" indent="-342900">
              <a:buFont typeface="+mj-lt"/>
              <a:buAutoNum type="arabicPeriod"/>
            </a:pPr>
            <a:r>
              <a:rPr lang="en-IN" sz="2300" dirty="0">
                <a:latin typeface="Consolas" panose="020B0609020204030204" pitchFamily="49" charset="0"/>
                <a:cs typeface="Consolas" panose="020B0609020204030204" pitchFamily="49" charset="0"/>
              </a:rPr>
              <a:t>Creating Repository in Enterprise Git </a:t>
            </a:r>
          </a:p>
          <a:p>
            <a:pPr marL="342900" indent="-342900">
              <a:buFont typeface="+mj-lt"/>
              <a:buAutoNum type="arabicPeriod"/>
            </a:pPr>
            <a:r>
              <a:rPr lang="en-IN" sz="2300" dirty="0">
                <a:latin typeface="Consolas" panose="020B0609020204030204" pitchFamily="49" charset="0"/>
                <a:cs typeface="Consolas" panose="020B0609020204030204" pitchFamily="49" charset="0"/>
              </a:rPr>
              <a:t>Add a new SSH key</a:t>
            </a:r>
          </a:p>
          <a:p>
            <a:pPr marL="342900" indent="-342900">
              <a:buFont typeface="+mj-lt"/>
              <a:buAutoNum type="arabicPeriod"/>
            </a:pPr>
            <a:r>
              <a:rPr lang="en-IN" sz="2300" dirty="0">
                <a:latin typeface="Consolas" panose="020B0609020204030204" pitchFamily="49" charset="0"/>
                <a:cs typeface="Consolas" panose="020B0609020204030204" pitchFamily="49" charset="0"/>
              </a:rPr>
              <a:t>Profile update / Add Collaborators </a:t>
            </a:r>
          </a:p>
          <a:p>
            <a:pPr marL="342900" indent="-342900">
              <a:buFont typeface="+mj-lt"/>
              <a:buAutoNum type="arabicPeriod"/>
            </a:pPr>
            <a:r>
              <a:rPr lang="en-IN" sz="2300" dirty="0">
                <a:latin typeface="Consolas" panose="020B0609020204030204" pitchFamily="49" charset="0"/>
                <a:cs typeface="Consolas" panose="020B0609020204030204" pitchFamily="49" charset="0"/>
              </a:rPr>
              <a:t>Clone </a:t>
            </a:r>
          </a:p>
          <a:p>
            <a:pPr marL="342900" indent="-342900">
              <a:buFont typeface="+mj-lt"/>
              <a:buAutoNum type="arabicPeriod"/>
            </a:pPr>
            <a:r>
              <a:rPr lang="en-IN" sz="2300" dirty="0">
                <a:latin typeface="Consolas" panose="020B0609020204030204" pitchFamily="49" charset="0"/>
                <a:cs typeface="Consolas" panose="020B0609020204030204" pitchFamily="49" charset="0"/>
              </a:rPr>
              <a:t>Create Issues</a:t>
            </a:r>
          </a:p>
          <a:p>
            <a:pPr marL="342900" indent="-342900">
              <a:buFont typeface="+mj-lt"/>
              <a:buAutoNum type="arabicPeriod"/>
            </a:pPr>
            <a:r>
              <a:rPr lang="en-IN" sz="2300" dirty="0">
                <a:latin typeface="Consolas" panose="020B0609020204030204" pitchFamily="49" charset="0"/>
                <a:cs typeface="Consolas" panose="020B0609020204030204" pitchFamily="49" charset="0"/>
              </a:rPr>
              <a:t>Add / Update files</a:t>
            </a:r>
          </a:p>
          <a:p>
            <a:pPr marL="342900" indent="-342900">
              <a:buFont typeface="+mj-lt"/>
              <a:buAutoNum type="arabicPeriod"/>
            </a:pPr>
            <a:r>
              <a:rPr lang="en-IN" sz="2300" dirty="0">
                <a:latin typeface="Consolas" panose="020B0609020204030204" pitchFamily="49" charset="0"/>
                <a:cs typeface="Consolas" panose="020B0609020204030204" pitchFamily="49" charset="0"/>
              </a:rPr>
              <a:t>Create Branch</a:t>
            </a:r>
          </a:p>
          <a:p>
            <a:pPr marL="342900" indent="-342900">
              <a:buFont typeface="+mj-lt"/>
              <a:buAutoNum type="arabicPeriod"/>
            </a:pPr>
            <a:r>
              <a:rPr lang="en-IN" sz="2300" dirty="0">
                <a:latin typeface="Consolas" panose="020B0609020204030204" pitchFamily="49" charset="0"/>
                <a:cs typeface="Consolas" panose="020B0609020204030204" pitchFamily="49" charset="0"/>
              </a:rPr>
              <a:t>Commit</a:t>
            </a:r>
          </a:p>
          <a:p>
            <a:pPr marL="342900" indent="-342900">
              <a:buFont typeface="+mj-lt"/>
              <a:buAutoNum type="arabicPeriod"/>
            </a:pPr>
            <a:r>
              <a:rPr lang="en-IN" sz="2300" dirty="0">
                <a:latin typeface="Consolas" panose="020B0609020204030204" pitchFamily="49" charset="0"/>
                <a:cs typeface="Consolas" panose="020B0609020204030204" pitchFamily="49" charset="0"/>
              </a:rPr>
              <a:t>Create / Assign PR</a:t>
            </a:r>
          </a:p>
          <a:p>
            <a:pPr marL="342900" indent="-342900">
              <a:buFont typeface="+mj-lt"/>
              <a:buAutoNum type="arabicPeriod"/>
            </a:pPr>
            <a:r>
              <a:rPr lang="en-IN" sz="2300" dirty="0">
                <a:latin typeface="Consolas" panose="020B0609020204030204" pitchFamily="49" charset="0"/>
                <a:cs typeface="Consolas" panose="020B0609020204030204" pitchFamily="49" charset="0"/>
              </a:rPr>
              <a:t>Link PR with Issues</a:t>
            </a:r>
          </a:p>
          <a:p>
            <a:pPr marL="342900" indent="-342900">
              <a:buFont typeface="+mj-lt"/>
              <a:buAutoNum type="arabicPeriod"/>
            </a:pPr>
            <a:r>
              <a:rPr lang="en-IN" sz="2300" dirty="0">
                <a:latin typeface="Consolas" panose="020B0609020204030204" pitchFamily="49" charset="0"/>
                <a:cs typeface="Consolas" panose="020B0609020204030204" pitchFamily="49" charset="0"/>
              </a:rPr>
              <a:t>Review PR</a:t>
            </a:r>
          </a:p>
          <a:p>
            <a:pPr marL="342900" indent="-342900">
              <a:buFont typeface="+mj-lt"/>
              <a:buAutoNum type="arabicPeriod"/>
            </a:pPr>
            <a:r>
              <a:rPr lang="en-IN" sz="2300" dirty="0">
                <a:latin typeface="Consolas" panose="020B0609020204030204" pitchFamily="49" charset="0"/>
                <a:cs typeface="Consolas" panose="020B0609020204030204" pitchFamily="49" charset="0"/>
              </a:rPr>
              <a:t>Add / Update files</a:t>
            </a:r>
          </a:p>
          <a:p>
            <a:pPr marL="342900" indent="-342900">
              <a:buFont typeface="+mj-lt"/>
              <a:buAutoNum type="arabicPeriod"/>
            </a:pPr>
            <a:r>
              <a:rPr lang="en-IN" sz="2300" dirty="0">
                <a:latin typeface="Consolas" panose="020B0609020204030204" pitchFamily="49" charset="0"/>
                <a:cs typeface="Consolas" panose="020B0609020204030204" pitchFamily="49" charset="0"/>
              </a:rPr>
              <a:t>Push the changes</a:t>
            </a:r>
          </a:p>
          <a:p>
            <a:pPr marL="342900" indent="-342900">
              <a:buFont typeface="+mj-lt"/>
              <a:buAutoNum type="arabicPeriod"/>
            </a:pPr>
            <a:r>
              <a:rPr lang="en-IN" sz="2300" dirty="0">
                <a:latin typeface="Consolas" panose="020B0609020204030204" pitchFamily="49" charset="0"/>
                <a:cs typeface="Consolas" panose="020B0609020204030204" pitchFamily="49" charset="0"/>
              </a:rPr>
              <a:t>Delete the branch</a:t>
            </a:r>
          </a:p>
          <a:p>
            <a:pPr marL="342900" indent="-342900">
              <a:buFont typeface="+mj-lt"/>
              <a:buAutoNum type="arabicPeriod"/>
            </a:pPr>
            <a:r>
              <a:rPr lang="en-IN" sz="2300" dirty="0">
                <a:latin typeface="Consolas" panose="020B0609020204030204" pitchFamily="49" charset="0"/>
                <a:cs typeface="Consolas" panose="020B0609020204030204" pitchFamily="49" charset="0"/>
              </a:rPr>
              <a:t>Close the PR and issue</a:t>
            </a:r>
          </a:p>
        </p:txBody>
      </p:sp>
    </p:spTree>
    <p:extLst>
      <p:ext uri="{BB962C8B-B14F-4D97-AF65-F5344CB8AC3E}">
        <p14:creationId xmlns:p14="http://schemas.microsoft.com/office/powerpoint/2010/main" val="387164752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 calcmode="lin" valueType="num">
                                      <p:cBhvr>
                                        <p:cTn id="4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p:cTn id="49"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5">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 calcmode="lin" valueType="num">
                                      <p:cBhvr>
                                        <p:cTn id="56"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5">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 calcmode="lin" valueType="num">
                                      <p:cBhvr>
                                        <p:cTn id="63"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5">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5">
                                            <p:txEl>
                                              <p:pRg st="9" end="9"/>
                                            </p:txEl>
                                          </p:spTgt>
                                        </p:tgtEl>
                                        <p:attrNameLst>
                                          <p:attrName>style.visibility</p:attrName>
                                        </p:attrNameLst>
                                      </p:cBhvr>
                                      <p:to>
                                        <p:strVal val="visible"/>
                                      </p:to>
                                    </p:set>
                                    <p:anim calcmode="lin" valueType="num">
                                      <p:cBhvr>
                                        <p:cTn id="70"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71"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72" dur="500"/>
                                        <p:tgtEl>
                                          <p:spTgt spid="5">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5">
                                            <p:txEl>
                                              <p:pRg st="10" end="10"/>
                                            </p:txEl>
                                          </p:spTgt>
                                        </p:tgtEl>
                                        <p:attrNameLst>
                                          <p:attrName>style.visibility</p:attrName>
                                        </p:attrNameLst>
                                      </p:cBhvr>
                                      <p:to>
                                        <p:strVal val="visible"/>
                                      </p:to>
                                    </p:set>
                                    <p:anim calcmode="lin" valueType="num">
                                      <p:cBhvr>
                                        <p:cTn id="77"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78"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79" dur="500"/>
                                        <p:tgtEl>
                                          <p:spTgt spid="5">
                                            <p:txEl>
                                              <p:pRg st="10" end="1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5">
                                            <p:txEl>
                                              <p:pRg st="11" end="11"/>
                                            </p:txEl>
                                          </p:spTgt>
                                        </p:tgtEl>
                                        <p:attrNameLst>
                                          <p:attrName>style.visibility</p:attrName>
                                        </p:attrNameLst>
                                      </p:cBhvr>
                                      <p:to>
                                        <p:strVal val="visible"/>
                                      </p:to>
                                    </p:set>
                                    <p:anim calcmode="lin" valueType="num">
                                      <p:cBhvr>
                                        <p:cTn id="84"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85" dur="500" fill="hold"/>
                                        <p:tgtEl>
                                          <p:spTgt spid="5">
                                            <p:txEl>
                                              <p:pRg st="11" end="11"/>
                                            </p:txEl>
                                          </p:spTgt>
                                        </p:tgtEl>
                                        <p:attrNameLst>
                                          <p:attrName>ppt_h</p:attrName>
                                        </p:attrNameLst>
                                      </p:cBhvr>
                                      <p:tavLst>
                                        <p:tav tm="0">
                                          <p:val>
                                            <p:fltVal val="0"/>
                                          </p:val>
                                        </p:tav>
                                        <p:tav tm="100000">
                                          <p:val>
                                            <p:strVal val="#ppt_h"/>
                                          </p:val>
                                        </p:tav>
                                      </p:tavLst>
                                    </p:anim>
                                    <p:animEffect transition="in" filter="fade">
                                      <p:cBhvr>
                                        <p:cTn id="86" dur="500"/>
                                        <p:tgtEl>
                                          <p:spTgt spid="5">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5">
                                            <p:txEl>
                                              <p:pRg st="12" end="12"/>
                                            </p:txEl>
                                          </p:spTgt>
                                        </p:tgtEl>
                                        <p:attrNameLst>
                                          <p:attrName>style.visibility</p:attrName>
                                        </p:attrNameLst>
                                      </p:cBhvr>
                                      <p:to>
                                        <p:strVal val="visible"/>
                                      </p:to>
                                    </p:set>
                                    <p:anim calcmode="lin" valueType="num">
                                      <p:cBhvr>
                                        <p:cTn id="91" dur="500" fill="hold"/>
                                        <p:tgtEl>
                                          <p:spTgt spid="5">
                                            <p:txEl>
                                              <p:pRg st="12" end="12"/>
                                            </p:txEl>
                                          </p:spTgt>
                                        </p:tgtEl>
                                        <p:attrNameLst>
                                          <p:attrName>ppt_w</p:attrName>
                                        </p:attrNameLst>
                                      </p:cBhvr>
                                      <p:tavLst>
                                        <p:tav tm="0">
                                          <p:val>
                                            <p:fltVal val="0"/>
                                          </p:val>
                                        </p:tav>
                                        <p:tav tm="100000">
                                          <p:val>
                                            <p:strVal val="#ppt_w"/>
                                          </p:val>
                                        </p:tav>
                                      </p:tavLst>
                                    </p:anim>
                                    <p:anim calcmode="lin" valueType="num">
                                      <p:cBhvr>
                                        <p:cTn id="92" dur="500" fill="hold"/>
                                        <p:tgtEl>
                                          <p:spTgt spid="5">
                                            <p:txEl>
                                              <p:pRg st="12" end="12"/>
                                            </p:txEl>
                                          </p:spTgt>
                                        </p:tgtEl>
                                        <p:attrNameLst>
                                          <p:attrName>ppt_h</p:attrName>
                                        </p:attrNameLst>
                                      </p:cBhvr>
                                      <p:tavLst>
                                        <p:tav tm="0">
                                          <p:val>
                                            <p:fltVal val="0"/>
                                          </p:val>
                                        </p:tav>
                                        <p:tav tm="100000">
                                          <p:val>
                                            <p:strVal val="#ppt_h"/>
                                          </p:val>
                                        </p:tav>
                                      </p:tavLst>
                                    </p:anim>
                                    <p:animEffect transition="in" filter="fade">
                                      <p:cBhvr>
                                        <p:cTn id="93" dur="500"/>
                                        <p:tgtEl>
                                          <p:spTgt spid="5">
                                            <p:txEl>
                                              <p:pRg st="12" end="1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nodeType="clickEffect">
                                  <p:stCondLst>
                                    <p:cond delay="0"/>
                                  </p:stCondLst>
                                  <p:childTnLst>
                                    <p:set>
                                      <p:cBhvr>
                                        <p:cTn id="97" dur="1" fill="hold">
                                          <p:stCondLst>
                                            <p:cond delay="0"/>
                                          </p:stCondLst>
                                        </p:cTn>
                                        <p:tgtEl>
                                          <p:spTgt spid="5">
                                            <p:txEl>
                                              <p:pRg st="13" end="13"/>
                                            </p:txEl>
                                          </p:spTgt>
                                        </p:tgtEl>
                                        <p:attrNameLst>
                                          <p:attrName>style.visibility</p:attrName>
                                        </p:attrNameLst>
                                      </p:cBhvr>
                                      <p:to>
                                        <p:strVal val="visible"/>
                                      </p:to>
                                    </p:set>
                                    <p:anim calcmode="lin" valueType="num">
                                      <p:cBhvr>
                                        <p:cTn id="98" dur="500" fill="hold"/>
                                        <p:tgtEl>
                                          <p:spTgt spid="5">
                                            <p:txEl>
                                              <p:pRg st="13" end="13"/>
                                            </p:txEl>
                                          </p:spTgt>
                                        </p:tgtEl>
                                        <p:attrNameLst>
                                          <p:attrName>ppt_w</p:attrName>
                                        </p:attrNameLst>
                                      </p:cBhvr>
                                      <p:tavLst>
                                        <p:tav tm="0">
                                          <p:val>
                                            <p:fltVal val="0"/>
                                          </p:val>
                                        </p:tav>
                                        <p:tav tm="100000">
                                          <p:val>
                                            <p:strVal val="#ppt_w"/>
                                          </p:val>
                                        </p:tav>
                                      </p:tavLst>
                                    </p:anim>
                                    <p:anim calcmode="lin" valueType="num">
                                      <p:cBhvr>
                                        <p:cTn id="99" dur="500" fill="hold"/>
                                        <p:tgtEl>
                                          <p:spTgt spid="5">
                                            <p:txEl>
                                              <p:pRg st="13" end="13"/>
                                            </p:txEl>
                                          </p:spTgt>
                                        </p:tgtEl>
                                        <p:attrNameLst>
                                          <p:attrName>ppt_h</p:attrName>
                                        </p:attrNameLst>
                                      </p:cBhvr>
                                      <p:tavLst>
                                        <p:tav tm="0">
                                          <p:val>
                                            <p:fltVal val="0"/>
                                          </p:val>
                                        </p:tav>
                                        <p:tav tm="100000">
                                          <p:val>
                                            <p:strVal val="#ppt_h"/>
                                          </p:val>
                                        </p:tav>
                                      </p:tavLst>
                                    </p:anim>
                                    <p:animEffect transition="in" filter="fade">
                                      <p:cBhvr>
                                        <p:cTn id="100" dur="500"/>
                                        <p:tgtEl>
                                          <p:spTgt spid="5">
                                            <p:txEl>
                                              <p:pRg st="13" end="1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5">
                                            <p:txEl>
                                              <p:pRg st="14" end="14"/>
                                            </p:txEl>
                                          </p:spTgt>
                                        </p:tgtEl>
                                        <p:attrNameLst>
                                          <p:attrName>style.visibility</p:attrName>
                                        </p:attrNameLst>
                                      </p:cBhvr>
                                      <p:to>
                                        <p:strVal val="visible"/>
                                      </p:to>
                                    </p:set>
                                    <p:anim calcmode="lin" valueType="num">
                                      <p:cBhvr>
                                        <p:cTn id="105" dur="500" fill="hold"/>
                                        <p:tgtEl>
                                          <p:spTgt spid="5">
                                            <p:txEl>
                                              <p:pRg st="14" end="14"/>
                                            </p:txEl>
                                          </p:spTgt>
                                        </p:tgtEl>
                                        <p:attrNameLst>
                                          <p:attrName>ppt_w</p:attrName>
                                        </p:attrNameLst>
                                      </p:cBhvr>
                                      <p:tavLst>
                                        <p:tav tm="0">
                                          <p:val>
                                            <p:fltVal val="0"/>
                                          </p:val>
                                        </p:tav>
                                        <p:tav tm="100000">
                                          <p:val>
                                            <p:strVal val="#ppt_w"/>
                                          </p:val>
                                        </p:tav>
                                      </p:tavLst>
                                    </p:anim>
                                    <p:anim calcmode="lin" valueType="num">
                                      <p:cBhvr>
                                        <p:cTn id="106" dur="500" fill="hold"/>
                                        <p:tgtEl>
                                          <p:spTgt spid="5">
                                            <p:txEl>
                                              <p:pRg st="14" end="14"/>
                                            </p:txEl>
                                          </p:spTgt>
                                        </p:tgtEl>
                                        <p:attrNameLst>
                                          <p:attrName>ppt_h</p:attrName>
                                        </p:attrNameLst>
                                      </p:cBhvr>
                                      <p:tavLst>
                                        <p:tav tm="0">
                                          <p:val>
                                            <p:fltVal val="0"/>
                                          </p:val>
                                        </p:tav>
                                        <p:tav tm="100000">
                                          <p:val>
                                            <p:strVal val="#ppt_h"/>
                                          </p:val>
                                        </p:tav>
                                      </p:tavLst>
                                    </p:anim>
                                    <p:animEffect transition="in" filter="fade">
                                      <p:cBhvr>
                                        <p:cTn id="107"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51B860BB-F934-4DE1-A930-090DD475F1A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3" name="Freeform 11">
              <a:extLst>
                <a:ext uri="{FF2B5EF4-FFF2-40B4-BE49-F238E27FC236}">
                  <a16:creationId xmlns:a16="http://schemas.microsoft.com/office/drawing/2014/main" id="{61927C55-8047-466F-9FE4-B42D3D1AFA94}"/>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4" name="Freeform 12">
              <a:extLst>
                <a:ext uri="{FF2B5EF4-FFF2-40B4-BE49-F238E27FC236}">
                  <a16:creationId xmlns:a16="http://schemas.microsoft.com/office/drawing/2014/main" id="{E914D83D-75AE-426B-90AC-E37CBA2BD7FC}"/>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5" name="Freeform 13">
              <a:extLst>
                <a:ext uri="{FF2B5EF4-FFF2-40B4-BE49-F238E27FC236}">
                  <a16:creationId xmlns:a16="http://schemas.microsoft.com/office/drawing/2014/main" id="{DDB740D6-20EA-4164-9EDB-243B210E8FE8}"/>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6" name="Freeform 14">
              <a:extLst>
                <a:ext uri="{FF2B5EF4-FFF2-40B4-BE49-F238E27FC236}">
                  <a16:creationId xmlns:a16="http://schemas.microsoft.com/office/drawing/2014/main" id="{0843EF7D-8FF7-4B1B-810B-AA92D132EB54}"/>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7" name="Freeform 15">
              <a:extLst>
                <a:ext uri="{FF2B5EF4-FFF2-40B4-BE49-F238E27FC236}">
                  <a16:creationId xmlns:a16="http://schemas.microsoft.com/office/drawing/2014/main" id="{F995A1BF-26D5-42BA-83D6-B74B0793A820}"/>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8" name="Freeform 16">
              <a:extLst>
                <a:ext uri="{FF2B5EF4-FFF2-40B4-BE49-F238E27FC236}">
                  <a16:creationId xmlns:a16="http://schemas.microsoft.com/office/drawing/2014/main" id="{706BB22B-358C-43E3-A01E-2CCD2EFD4A98}"/>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9" name="Freeform 17">
              <a:extLst>
                <a:ext uri="{FF2B5EF4-FFF2-40B4-BE49-F238E27FC236}">
                  <a16:creationId xmlns:a16="http://schemas.microsoft.com/office/drawing/2014/main" id="{09828090-C04F-4B25-BD86-CE7A94A34612}"/>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0" name="Freeform 18">
              <a:extLst>
                <a:ext uri="{FF2B5EF4-FFF2-40B4-BE49-F238E27FC236}">
                  <a16:creationId xmlns:a16="http://schemas.microsoft.com/office/drawing/2014/main" id="{B062093C-CFDD-4759-8CD6-EB2CCD1DBC7A}"/>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91" name="Freeform 19">
              <a:extLst>
                <a:ext uri="{FF2B5EF4-FFF2-40B4-BE49-F238E27FC236}">
                  <a16:creationId xmlns:a16="http://schemas.microsoft.com/office/drawing/2014/main" id="{FB33C2A8-7609-427D-BC55-13F956201866}"/>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92" name="Freeform 20">
              <a:extLst>
                <a:ext uri="{FF2B5EF4-FFF2-40B4-BE49-F238E27FC236}">
                  <a16:creationId xmlns:a16="http://schemas.microsoft.com/office/drawing/2014/main" id="{9FF51B36-24F3-42B4-9ACD-2B83F4B570F6}"/>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93" name="Freeform 21">
              <a:extLst>
                <a:ext uri="{FF2B5EF4-FFF2-40B4-BE49-F238E27FC236}">
                  <a16:creationId xmlns:a16="http://schemas.microsoft.com/office/drawing/2014/main" id="{6EBCB31E-7CBF-45FC-B7A3-7FE8E8C8A386}"/>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4" name="Freeform 22">
              <a:extLst>
                <a:ext uri="{FF2B5EF4-FFF2-40B4-BE49-F238E27FC236}">
                  <a16:creationId xmlns:a16="http://schemas.microsoft.com/office/drawing/2014/main" id="{404CB86A-82A5-40B9-8D4B-159ED1A3CE4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6" name="Group 95">
            <a:extLst>
              <a:ext uri="{FF2B5EF4-FFF2-40B4-BE49-F238E27FC236}">
                <a16:creationId xmlns:a16="http://schemas.microsoft.com/office/drawing/2014/main" id="{DD17BCFA-C80F-4670-B8B9-034B5B1C8BA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97" name="Freeform 27">
              <a:extLst>
                <a:ext uri="{FF2B5EF4-FFF2-40B4-BE49-F238E27FC236}">
                  <a16:creationId xmlns:a16="http://schemas.microsoft.com/office/drawing/2014/main" id="{F705DA76-B301-4098-9966-310A00C312E3}"/>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8" name="Freeform 28">
              <a:extLst>
                <a:ext uri="{FF2B5EF4-FFF2-40B4-BE49-F238E27FC236}">
                  <a16:creationId xmlns:a16="http://schemas.microsoft.com/office/drawing/2014/main" id="{7484AECD-B027-45E9-8764-6E1A4A4A0D9B}"/>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9" name="Freeform 29">
              <a:extLst>
                <a:ext uri="{FF2B5EF4-FFF2-40B4-BE49-F238E27FC236}">
                  <a16:creationId xmlns:a16="http://schemas.microsoft.com/office/drawing/2014/main" id="{CB341AF9-DEB1-42CB-8D1D-F262CFE465D8}"/>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0" name="Freeform 30">
              <a:extLst>
                <a:ext uri="{FF2B5EF4-FFF2-40B4-BE49-F238E27FC236}">
                  <a16:creationId xmlns:a16="http://schemas.microsoft.com/office/drawing/2014/main" id="{1C7213C3-CCDC-48BD-BF51-7AB8EE57A10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1" name="Freeform 31">
              <a:extLst>
                <a:ext uri="{FF2B5EF4-FFF2-40B4-BE49-F238E27FC236}">
                  <a16:creationId xmlns:a16="http://schemas.microsoft.com/office/drawing/2014/main" id="{7568F4E5-84C7-4F79-A40F-AC4885CB63B8}"/>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2" name="Freeform 32">
              <a:extLst>
                <a:ext uri="{FF2B5EF4-FFF2-40B4-BE49-F238E27FC236}">
                  <a16:creationId xmlns:a16="http://schemas.microsoft.com/office/drawing/2014/main" id="{81654B91-DAE7-4763-8F60-7A35727C21D9}"/>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3" name="Freeform 33">
              <a:extLst>
                <a:ext uri="{FF2B5EF4-FFF2-40B4-BE49-F238E27FC236}">
                  <a16:creationId xmlns:a16="http://schemas.microsoft.com/office/drawing/2014/main" id="{E9C665F1-5409-4590-AA69-79EABC1EACC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4" name="Freeform 34">
              <a:extLst>
                <a:ext uri="{FF2B5EF4-FFF2-40B4-BE49-F238E27FC236}">
                  <a16:creationId xmlns:a16="http://schemas.microsoft.com/office/drawing/2014/main" id="{C3192F7D-0C18-4DB2-A88B-EBF562748070}"/>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5" name="Freeform 35">
              <a:extLst>
                <a:ext uri="{FF2B5EF4-FFF2-40B4-BE49-F238E27FC236}">
                  <a16:creationId xmlns:a16="http://schemas.microsoft.com/office/drawing/2014/main" id="{86BE4725-AC90-44AE-8B17-D13BA4BF3636}"/>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6" name="Freeform 36">
              <a:extLst>
                <a:ext uri="{FF2B5EF4-FFF2-40B4-BE49-F238E27FC236}">
                  <a16:creationId xmlns:a16="http://schemas.microsoft.com/office/drawing/2014/main" id="{2C0C171A-856F-4606-9D98-B5318639A63D}"/>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7" name="Freeform 37">
              <a:extLst>
                <a:ext uri="{FF2B5EF4-FFF2-40B4-BE49-F238E27FC236}">
                  <a16:creationId xmlns:a16="http://schemas.microsoft.com/office/drawing/2014/main" id="{B6D57E3C-42A8-4054-B617-CE82DD8B739A}"/>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8" name="Freeform 38">
              <a:extLst>
                <a:ext uri="{FF2B5EF4-FFF2-40B4-BE49-F238E27FC236}">
                  <a16:creationId xmlns:a16="http://schemas.microsoft.com/office/drawing/2014/main" id="{C0A815A3-B7C7-4090-88EA-DA48AE474E38}"/>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0" name="Rectangle 109">
            <a:extLst>
              <a:ext uri="{FF2B5EF4-FFF2-40B4-BE49-F238E27FC236}">
                <a16:creationId xmlns:a16="http://schemas.microsoft.com/office/drawing/2014/main" id="{AE2F7D72-C98C-4C79-88A4-1DD7AAE7BF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2" name="Freeform 6">
            <a:extLst>
              <a:ext uri="{FF2B5EF4-FFF2-40B4-BE49-F238E27FC236}">
                <a16:creationId xmlns:a16="http://schemas.microsoft.com/office/drawing/2014/main" id="{C03B0394-07A3-4767-BDD5-04B2F3E6BD4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14" name="Rectangle 113">
            <a:extLst>
              <a:ext uri="{FF2B5EF4-FFF2-40B4-BE49-F238E27FC236}">
                <a16:creationId xmlns:a16="http://schemas.microsoft.com/office/drawing/2014/main" id="{EA50189A-2FD4-4608-A527-341A1811A64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5ECFC88-1E40-4C47-960F-87C500F109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Freeform 5">
            <a:extLst>
              <a:ext uri="{FF2B5EF4-FFF2-40B4-BE49-F238E27FC236}">
                <a16:creationId xmlns:a16="http://schemas.microsoft.com/office/drawing/2014/main" id="{3B61BD80-022D-4577-9D14-EAD5DFD135C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521550" y="5003830"/>
            <a:ext cx="3778870" cy="803036"/>
          </a:xfrm>
        </p:spPr>
        <p:txBody>
          <a:bodyPr vert="horz" lIns="91440" tIns="45720" rIns="91440" bIns="45720" rtlCol="0" anchor="b">
            <a:normAutofit/>
          </a:bodyPr>
          <a:lstStyle/>
          <a:p>
            <a:r>
              <a:rPr lang="en-US" sz="4000" b="1" dirty="0">
                <a:solidFill>
                  <a:srgbClr val="FEFFFF"/>
                </a:solidFill>
              </a:rPr>
              <a:t>Thank You…</a:t>
            </a:r>
          </a:p>
        </p:txBody>
      </p:sp>
      <p:pic>
        <p:nvPicPr>
          <p:cNvPr id="35" name="Picture 34">
            <a:extLst>
              <a:ext uri="{FF2B5EF4-FFF2-40B4-BE49-F238E27FC236}">
                <a16:creationId xmlns:a16="http://schemas.microsoft.com/office/drawing/2014/main" id="{BC18C568-6E97-A546-8E1A-E5F186C49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994" y="1088317"/>
            <a:ext cx="5640502" cy="4688667"/>
          </a:xfrm>
          <a:prstGeom prst="rect">
            <a:avLst/>
          </a:prstGeom>
        </p:spPr>
      </p:pic>
    </p:spTree>
    <p:extLst>
      <p:ext uri="{BB962C8B-B14F-4D97-AF65-F5344CB8AC3E}">
        <p14:creationId xmlns:p14="http://schemas.microsoft.com/office/powerpoint/2010/main" val="388508616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80">
                                          <p:stCondLst>
                                            <p:cond delay="0"/>
                                          </p:stCondLst>
                                        </p:cTn>
                                        <p:tgtEl>
                                          <p:spTgt spid="35"/>
                                        </p:tgtEl>
                                      </p:cBhvr>
                                    </p:animEffect>
                                    <p:anim calcmode="lin" valueType="num">
                                      <p:cBhvr>
                                        <p:cTn id="8"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3" dur="26">
                                          <p:stCondLst>
                                            <p:cond delay="650"/>
                                          </p:stCondLst>
                                        </p:cTn>
                                        <p:tgtEl>
                                          <p:spTgt spid="35"/>
                                        </p:tgtEl>
                                      </p:cBhvr>
                                      <p:to x="100000" y="60000"/>
                                    </p:animScale>
                                    <p:animScale>
                                      <p:cBhvr>
                                        <p:cTn id="14" dur="166" decel="50000">
                                          <p:stCondLst>
                                            <p:cond delay="676"/>
                                          </p:stCondLst>
                                        </p:cTn>
                                        <p:tgtEl>
                                          <p:spTgt spid="35"/>
                                        </p:tgtEl>
                                      </p:cBhvr>
                                      <p:to x="100000" y="100000"/>
                                    </p:animScale>
                                    <p:animScale>
                                      <p:cBhvr>
                                        <p:cTn id="15" dur="26">
                                          <p:stCondLst>
                                            <p:cond delay="1312"/>
                                          </p:stCondLst>
                                        </p:cTn>
                                        <p:tgtEl>
                                          <p:spTgt spid="35"/>
                                        </p:tgtEl>
                                      </p:cBhvr>
                                      <p:to x="100000" y="80000"/>
                                    </p:animScale>
                                    <p:animScale>
                                      <p:cBhvr>
                                        <p:cTn id="16" dur="166" decel="50000">
                                          <p:stCondLst>
                                            <p:cond delay="1338"/>
                                          </p:stCondLst>
                                        </p:cTn>
                                        <p:tgtEl>
                                          <p:spTgt spid="35"/>
                                        </p:tgtEl>
                                      </p:cBhvr>
                                      <p:to x="100000" y="100000"/>
                                    </p:animScale>
                                    <p:animScale>
                                      <p:cBhvr>
                                        <p:cTn id="17" dur="26">
                                          <p:stCondLst>
                                            <p:cond delay="1642"/>
                                          </p:stCondLst>
                                        </p:cTn>
                                        <p:tgtEl>
                                          <p:spTgt spid="35"/>
                                        </p:tgtEl>
                                      </p:cBhvr>
                                      <p:to x="100000" y="90000"/>
                                    </p:animScale>
                                    <p:animScale>
                                      <p:cBhvr>
                                        <p:cTn id="18" dur="166" decel="50000">
                                          <p:stCondLst>
                                            <p:cond delay="1668"/>
                                          </p:stCondLst>
                                        </p:cTn>
                                        <p:tgtEl>
                                          <p:spTgt spid="35"/>
                                        </p:tgtEl>
                                      </p:cBhvr>
                                      <p:to x="100000" y="100000"/>
                                    </p:animScale>
                                    <p:animScale>
                                      <p:cBhvr>
                                        <p:cTn id="19" dur="26">
                                          <p:stCondLst>
                                            <p:cond delay="1808"/>
                                          </p:stCondLst>
                                        </p:cTn>
                                        <p:tgtEl>
                                          <p:spTgt spid="35"/>
                                        </p:tgtEl>
                                      </p:cBhvr>
                                      <p:to x="100000" y="95000"/>
                                    </p:animScale>
                                    <p:animScale>
                                      <p:cBhvr>
                                        <p:cTn id="20" dur="166" decel="50000">
                                          <p:stCondLst>
                                            <p:cond delay="1834"/>
                                          </p:stCondLst>
                                        </p:cTn>
                                        <p:tgtEl>
                                          <p:spTgt spid="3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6336264" cy="595090"/>
          </a:xfrm>
        </p:spPr>
        <p:txBody>
          <a:bodyPr>
            <a:noAutofit/>
          </a:bodyPr>
          <a:lstStyle/>
          <a:p>
            <a:r>
              <a:rPr lang="en-IN" sz="2400" b="1" dirty="0">
                <a:latin typeface="Rockwell" panose="02060603020205020403" pitchFamily="18" charset="77"/>
                <a:cs typeface="Consolas" panose="020B0609020204030204" pitchFamily="49" charset="0"/>
              </a:rPr>
              <a:t>What is GitHub?</a:t>
            </a:r>
            <a:br>
              <a:rPr lang="en-IN" sz="2400" b="1" dirty="0">
                <a:latin typeface="Rockwell" panose="02060603020205020403" pitchFamily="18" charset="77"/>
              </a:rPr>
            </a:br>
            <a:endParaRPr lang="en-US" sz="2400" dirty="0">
              <a:latin typeface="Rockwell" panose="02060603020205020403" pitchFamily="18" charset="77"/>
            </a:endParaRP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4397305"/>
          </a:xfrm>
        </p:spPr>
        <p:txBody>
          <a:bodyPr>
            <a:normAutofit/>
          </a:bodyPr>
          <a:lstStyle/>
          <a:p>
            <a:pPr algn="just"/>
            <a:r>
              <a:rPr lang="en-IN" sz="2200" dirty="0">
                <a:latin typeface="Rockwell" panose="02060603020205020403" pitchFamily="18" charset="77"/>
                <a:cs typeface="Futura Medium" panose="020B0602020204020303" pitchFamily="34" charset="-79"/>
              </a:rPr>
              <a:t>GitHub is a code hosting platform for version control and collaboration. It lets you and others work together on projects from anywhere.</a:t>
            </a:r>
          </a:p>
          <a:p>
            <a:pPr algn="just"/>
            <a:r>
              <a:rPr lang="en-IN" sz="2200" dirty="0">
                <a:latin typeface="Rockwell" panose="02060603020205020403" pitchFamily="18" charset="77"/>
                <a:cs typeface="Futura Medium" panose="020B0602020204020303" pitchFamily="34" charset="-79"/>
              </a:rPr>
              <a:t>Git allows you to work on your code with the peace of mind that everything you do is reversible.</a:t>
            </a:r>
            <a:endParaRPr lang="en-IN" sz="2200" b="1" dirty="0">
              <a:latin typeface="Rockwell" panose="02060603020205020403" pitchFamily="18" charset="77"/>
              <a:cs typeface="Futura Medium" panose="020B0602020204020303" pitchFamily="34" charset="-79"/>
            </a:endParaRPr>
          </a:p>
          <a:p>
            <a:pPr algn="just"/>
            <a:r>
              <a:rPr lang="en-IN" sz="2200" b="1" dirty="0">
                <a:latin typeface="Rockwell" panose="02060603020205020403" pitchFamily="18" charset="77"/>
                <a:cs typeface="Futura Medium" panose="020B0602020204020303" pitchFamily="34" charset="-79"/>
              </a:rPr>
              <a:t>Goals : </a:t>
            </a:r>
          </a:p>
          <a:p>
            <a:pPr lvl="1" algn="just"/>
            <a:r>
              <a:rPr lang="en-IN" dirty="0"/>
              <a:t>Speed</a:t>
            </a:r>
          </a:p>
          <a:p>
            <a:pPr lvl="1" algn="just"/>
            <a:r>
              <a:rPr lang="en-IN" dirty="0"/>
              <a:t>Simple design</a:t>
            </a:r>
          </a:p>
          <a:p>
            <a:pPr lvl="1" algn="just"/>
            <a:r>
              <a:rPr lang="en-IN" dirty="0"/>
              <a:t>Strong support for non-linear development (thousands of parallel branches)</a:t>
            </a:r>
          </a:p>
          <a:p>
            <a:pPr lvl="1" algn="just"/>
            <a:r>
              <a:rPr lang="en-IN" dirty="0"/>
              <a:t>Fully distributed</a:t>
            </a:r>
          </a:p>
          <a:p>
            <a:pPr lvl="1" algn="just"/>
            <a:r>
              <a:rPr lang="en-IN" dirty="0"/>
              <a:t>Able to handle large projects like the Linux kernel efficiently (speed and data size)</a:t>
            </a:r>
            <a:endParaRPr lang="en-IN" sz="2000" b="1" dirty="0">
              <a:latin typeface="Rockwell" panose="02060603020205020403" pitchFamily="18" charset="77"/>
              <a:cs typeface="Futura Medium" panose="020B0602020204020303" pitchFamily="34" charset="-79"/>
            </a:endParaRPr>
          </a:p>
        </p:txBody>
      </p:sp>
    </p:spTree>
    <p:extLst>
      <p:ext uri="{BB962C8B-B14F-4D97-AF65-F5344CB8AC3E}">
        <p14:creationId xmlns:p14="http://schemas.microsoft.com/office/powerpoint/2010/main" val="16332204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6336264" cy="595090"/>
          </a:xfrm>
        </p:spPr>
        <p:txBody>
          <a:bodyPr>
            <a:normAutofit/>
          </a:bodyPr>
          <a:lstStyle/>
          <a:p>
            <a:r>
              <a:rPr lang="en-IN" sz="2400" b="1" dirty="0">
                <a:latin typeface="Rockwell" panose="02060603020205020403" pitchFamily="18" charset="77"/>
                <a:cs typeface="Consolas" panose="020B0609020204030204" pitchFamily="49" charset="0"/>
              </a:rPr>
              <a:t>Git Basics</a:t>
            </a:r>
            <a:endParaRPr lang="en-US" sz="2400" dirty="0">
              <a:latin typeface="Rockwell" panose="02060603020205020403" pitchFamily="18" charset="77"/>
            </a:endParaRP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5312318"/>
          </a:xfrm>
        </p:spPr>
        <p:txBody>
          <a:bodyPr>
            <a:normAutofit/>
          </a:bodyPr>
          <a:lstStyle/>
          <a:p>
            <a:r>
              <a:rPr lang="en-IN" sz="2200" dirty="0">
                <a:latin typeface="Rockwell" panose="02060603020205020403" pitchFamily="18" charset="77"/>
                <a:cs typeface="Futura Medium" panose="020B0602020204020303" pitchFamily="34" charset="-79"/>
              </a:rPr>
              <a:t>Snapshots, Not Differences</a:t>
            </a:r>
          </a:p>
          <a:p>
            <a:pPr algn="just"/>
            <a:r>
              <a:rPr lang="en-IN" sz="2200" dirty="0">
                <a:latin typeface="Rockwell" panose="02060603020205020403" pitchFamily="18" charset="77"/>
                <a:cs typeface="Futura Medium" panose="020B0602020204020303" pitchFamily="34" charset="-79"/>
              </a:rPr>
              <a:t>Nearly Every Operation Is Local</a:t>
            </a:r>
          </a:p>
          <a:p>
            <a:pPr algn="just"/>
            <a:r>
              <a:rPr lang="en-IN" sz="2200" dirty="0">
                <a:latin typeface="Rockwell" panose="02060603020205020403" pitchFamily="18" charset="77"/>
                <a:cs typeface="Futura Medium" panose="020B0602020204020303" pitchFamily="34" charset="-79"/>
              </a:rPr>
              <a:t>Git Has Integrity : </a:t>
            </a:r>
            <a:r>
              <a:rPr lang="en-IN" dirty="0"/>
              <a:t>Everything in Git is check-summed before it is stored and is then referred to by that checksum. This means it’s impossible to change the contents of any file or directory without Git knowing about it.</a:t>
            </a:r>
          </a:p>
          <a:p>
            <a:pPr algn="just"/>
            <a:r>
              <a:rPr lang="en-IN" sz="2200" dirty="0">
                <a:latin typeface="Rockwell" panose="02060603020205020403" pitchFamily="18" charset="77"/>
                <a:cs typeface="Futura Medium" panose="020B0602020204020303" pitchFamily="34" charset="-79"/>
              </a:rPr>
              <a:t>The mechanism that Git uses for this </a:t>
            </a:r>
            <a:r>
              <a:rPr lang="en-IN" sz="2200" dirty="0" err="1">
                <a:latin typeface="Rockwell" panose="02060603020205020403" pitchFamily="18" charset="77"/>
                <a:cs typeface="Futura Medium" panose="020B0602020204020303" pitchFamily="34" charset="-79"/>
              </a:rPr>
              <a:t>checksumming</a:t>
            </a:r>
            <a:r>
              <a:rPr lang="en-IN" sz="2200" dirty="0">
                <a:latin typeface="Rockwell" panose="02060603020205020403" pitchFamily="18" charset="77"/>
                <a:cs typeface="Futura Medium" panose="020B0602020204020303" pitchFamily="34" charset="-79"/>
              </a:rPr>
              <a:t> is called a SHA-1 hash. This is a 40-character string composed of hexadecimal characters (0–9 and a–f) and calculated based on the contents of a file or directory structure in Git. A SHA-1 hash looks something like this:</a:t>
            </a:r>
          </a:p>
          <a:p>
            <a:pPr marL="457200" lvl="1" indent="0" algn="just">
              <a:buNone/>
            </a:pPr>
            <a:r>
              <a:rPr lang="en-IN" sz="2000" dirty="0"/>
              <a:t>	24b9da6552252987aa493b52f8696cd6d3b00373</a:t>
            </a:r>
            <a:endParaRPr lang="en-IN" sz="2000" dirty="0">
              <a:latin typeface="Rockwell" panose="02060603020205020403" pitchFamily="18" charset="77"/>
              <a:cs typeface="Futura Medium" panose="020B0602020204020303" pitchFamily="34" charset="-79"/>
            </a:endParaRPr>
          </a:p>
          <a:p>
            <a:pPr algn="just"/>
            <a:r>
              <a:rPr lang="en-IN" sz="2200" dirty="0">
                <a:latin typeface="Rockwell" panose="02060603020205020403" pitchFamily="18" charset="77"/>
                <a:cs typeface="Futura Medium" panose="020B0602020204020303" pitchFamily="34" charset="-79"/>
              </a:rPr>
              <a:t>Git Generally Only Adds Data</a:t>
            </a:r>
          </a:p>
        </p:txBody>
      </p:sp>
    </p:spTree>
    <p:extLst>
      <p:ext uri="{BB962C8B-B14F-4D97-AF65-F5344CB8AC3E}">
        <p14:creationId xmlns:p14="http://schemas.microsoft.com/office/powerpoint/2010/main" val="20292460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6336264" cy="595090"/>
          </a:xfrm>
        </p:spPr>
        <p:txBody>
          <a:bodyPr>
            <a:normAutofit/>
          </a:bodyPr>
          <a:lstStyle/>
          <a:p>
            <a:r>
              <a:rPr lang="en-IN" sz="2400" b="1" dirty="0">
                <a:latin typeface="Rockwell" panose="02060603020205020403" pitchFamily="18" charset="77"/>
                <a:cs typeface="Consolas" panose="020B0609020204030204" pitchFamily="49" charset="0"/>
              </a:rPr>
              <a:t>Git Basics</a:t>
            </a:r>
            <a:endParaRPr lang="en-US" sz="2400" dirty="0">
              <a:latin typeface="Rockwell" panose="02060603020205020403" pitchFamily="18" charset="77"/>
            </a:endParaRP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5312318"/>
          </a:xfrm>
        </p:spPr>
        <p:txBody>
          <a:bodyPr>
            <a:normAutofit/>
          </a:bodyPr>
          <a:lstStyle/>
          <a:p>
            <a:pPr algn="just"/>
            <a:r>
              <a:rPr lang="en-IN" sz="2200" dirty="0">
                <a:latin typeface="Rockwell" panose="02060603020205020403" pitchFamily="18" charset="77"/>
                <a:cs typeface="Futura Medium" panose="020B0602020204020303" pitchFamily="34" charset="-79"/>
              </a:rPr>
              <a:t>Git has three main states that your files can reside in: committed, modified, and staged.</a:t>
            </a:r>
          </a:p>
          <a:p>
            <a:pPr lvl="1" algn="just"/>
            <a:r>
              <a:rPr lang="en-IN" sz="1800" dirty="0"/>
              <a:t>Committed means that the data is safely stored in your local database.</a:t>
            </a:r>
          </a:p>
          <a:p>
            <a:pPr lvl="1" algn="just"/>
            <a:r>
              <a:rPr lang="en-IN" sz="1800" dirty="0"/>
              <a:t>Modified means that you have changed the file but have not committed it to your database yet.</a:t>
            </a:r>
          </a:p>
          <a:p>
            <a:pPr lvl="1" algn="just"/>
            <a:r>
              <a:rPr lang="en-IN" sz="1800" dirty="0"/>
              <a:t>Staged means that you have marked a modified file in its current version to go into your next commit snapshot.</a:t>
            </a:r>
          </a:p>
          <a:p>
            <a:pPr marL="0" indent="0">
              <a:buNone/>
            </a:pPr>
            <a:br>
              <a:rPr lang="en-IN" dirty="0"/>
            </a:br>
            <a:endParaRPr lang="en-IN" dirty="0"/>
          </a:p>
          <a:p>
            <a:pPr lvl="1"/>
            <a:endParaRPr lang="en-IN" sz="2000" b="1" dirty="0">
              <a:latin typeface="Rockwell" panose="02060603020205020403" pitchFamily="18" charset="77"/>
              <a:cs typeface="Futura Medium" panose="020B0602020204020303" pitchFamily="34" charset="-79"/>
            </a:endParaRPr>
          </a:p>
        </p:txBody>
      </p:sp>
      <p:pic>
        <p:nvPicPr>
          <p:cNvPr id="4" name="Picture 3">
            <a:extLst>
              <a:ext uri="{FF2B5EF4-FFF2-40B4-BE49-F238E27FC236}">
                <a16:creationId xmlns:a16="http://schemas.microsoft.com/office/drawing/2014/main" id="{3B80277B-E064-5842-BE6E-AF223E903875}"/>
              </a:ext>
            </a:extLst>
          </p:cNvPr>
          <p:cNvPicPr>
            <a:picLocks noChangeAspect="1"/>
          </p:cNvPicPr>
          <p:nvPr/>
        </p:nvPicPr>
        <p:blipFill>
          <a:blip r:embed="rId2"/>
          <a:stretch>
            <a:fillRect/>
          </a:stretch>
        </p:blipFill>
        <p:spPr>
          <a:xfrm>
            <a:off x="2765321" y="3477353"/>
            <a:ext cx="5323840" cy="2934767"/>
          </a:xfrm>
          <a:prstGeom prst="rect">
            <a:avLst/>
          </a:prstGeom>
        </p:spPr>
      </p:pic>
    </p:spTree>
    <p:extLst>
      <p:ext uri="{BB962C8B-B14F-4D97-AF65-F5344CB8AC3E}">
        <p14:creationId xmlns:p14="http://schemas.microsoft.com/office/powerpoint/2010/main" val="10402791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6336264" cy="595090"/>
          </a:xfrm>
        </p:spPr>
        <p:txBody>
          <a:bodyPr>
            <a:normAutofit/>
          </a:bodyPr>
          <a:lstStyle/>
          <a:p>
            <a:r>
              <a:rPr lang="en-IN" sz="2400" b="1" dirty="0">
                <a:latin typeface="Rockwell" panose="02060603020205020403" pitchFamily="18" charset="77"/>
                <a:cs typeface="Consolas" panose="020B0609020204030204" pitchFamily="49" charset="0"/>
              </a:rPr>
              <a:t>Installing Git</a:t>
            </a:r>
            <a:endParaRPr lang="en-US" sz="2400" dirty="0">
              <a:latin typeface="Rockwell" panose="02060603020205020403" pitchFamily="18" charset="77"/>
            </a:endParaRP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5265708"/>
          </a:xfrm>
        </p:spPr>
        <p:txBody>
          <a:bodyPr>
            <a:normAutofit/>
          </a:bodyPr>
          <a:lstStyle/>
          <a:p>
            <a:pPr algn="just"/>
            <a:r>
              <a:rPr lang="en-IN" sz="2200" dirty="0">
                <a:latin typeface="Rockwell" panose="02060603020205020403" pitchFamily="18" charset="77"/>
                <a:cs typeface="Futura Medium" panose="020B0602020204020303" pitchFamily="34" charset="-79"/>
              </a:rPr>
              <a:t>Installing on Linux : </a:t>
            </a:r>
          </a:p>
          <a:p>
            <a:pPr marL="457200" lvl="1" indent="0" algn="just">
              <a:buNone/>
            </a:pPr>
            <a:r>
              <a:rPr lang="en-IN" sz="2000" dirty="0"/>
              <a:t>    </a:t>
            </a:r>
            <a:r>
              <a:rPr lang="en-IN" sz="2000" dirty="0">
                <a:latin typeface="Consolas" panose="020B0609020204030204" pitchFamily="49" charset="0"/>
                <a:cs typeface="Consolas" panose="020B0609020204030204" pitchFamily="49" charset="0"/>
              </a:rPr>
              <a:t>$ sudo apt-get install git-all</a:t>
            </a:r>
          </a:p>
          <a:p>
            <a:pPr marL="457200" lvl="1" indent="0" algn="just">
              <a:buNone/>
            </a:pPr>
            <a:r>
              <a:rPr lang="en-IN" sz="1800" dirty="0"/>
              <a:t>	For more options, there are instructions for installing on several different Unix flavours on the Git website, at </a:t>
            </a:r>
            <a:r>
              <a:rPr lang="en-IN" sz="1800" dirty="0">
                <a:hlinkClick r:id="rId2"/>
              </a:rPr>
              <a:t>http://git-scm.com/download/linux</a:t>
            </a:r>
            <a:r>
              <a:rPr lang="en-IN" sz="1800" dirty="0"/>
              <a:t>.</a:t>
            </a:r>
          </a:p>
          <a:p>
            <a:pPr algn="just"/>
            <a:r>
              <a:rPr lang="en-IN" sz="2200" dirty="0">
                <a:latin typeface="Rockwell" panose="02060603020205020403" pitchFamily="18" charset="77"/>
                <a:cs typeface="Futura Medium" panose="020B0602020204020303" pitchFamily="34" charset="-79"/>
              </a:rPr>
              <a:t>Installing on Mac : </a:t>
            </a:r>
            <a:r>
              <a:rPr lang="en-IN" dirty="0"/>
              <a:t>A </a:t>
            </a:r>
            <a:r>
              <a:rPr lang="en-IN" dirty="0" err="1"/>
              <a:t>macOS</a:t>
            </a:r>
            <a:r>
              <a:rPr lang="en-IN" dirty="0"/>
              <a:t> Git installer is maintained and available for download at the Git website, at </a:t>
            </a:r>
            <a:r>
              <a:rPr lang="en-IN" dirty="0">
                <a:hlinkClick r:id="rId3"/>
              </a:rPr>
              <a:t>http://git-scm.com/download/mac</a:t>
            </a:r>
            <a:r>
              <a:rPr lang="en-IN" dirty="0"/>
              <a:t>.</a:t>
            </a:r>
          </a:p>
          <a:p>
            <a:pPr algn="just"/>
            <a:r>
              <a:rPr lang="en-IN" sz="2200" dirty="0">
                <a:latin typeface="Rockwell" panose="02060603020205020403" pitchFamily="18" charset="77"/>
                <a:cs typeface="Futura Medium" panose="020B0602020204020303" pitchFamily="34" charset="-79"/>
              </a:rPr>
              <a:t>Installing on Windows : </a:t>
            </a:r>
            <a:r>
              <a:rPr lang="en-IN" dirty="0"/>
              <a:t>There are also a few ways to install Git on Windows. The most official build is available for download on the Git website. Just go to </a:t>
            </a:r>
            <a:r>
              <a:rPr lang="en-IN" dirty="0">
                <a:hlinkClick r:id="rId4"/>
              </a:rPr>
              <a:t>http://git-scm.com/download/win</a:t>
            </a:r>
            <a:r>
              <a:rPr lang="en-IN" dirty="0"/>
              <a:t> and the download will start automatically. </a:t>
            </a:r>
            <a:endParaRPr lang="en-IN" sz="2200" dirty="0">
              <a:latin typeface="Rockwell" panose="02060603020205020403" pitchFamily="18" charset="77"/>
              <a:cs typeface="Futura Medium" panose="020B0602020204020303" pitchFamily="34" charset="-79"/>
            </a:endParaRPr>
          </a:p>
          <a:p>
            <a:pPr marL="0" indent="0" algn="just">
              <a:buNone/>
            </a:pPr>
            <a:endParaRPr lang="en-IN" sz="2200" dirty="0">
              <a:latin typeface="Rockwell" panose="02060603020205020403" pitchFamily="18" charset="77"/>
              <a:cs typeface="Futura Medium" panose="020B0602020204020303" pitchFamily="34" charset="-79"/>
            </a:endParaRPr>
          </a:p>
        </p:txBody>
      </p:sp>
    </p:spTree>
    <p:extLst>
      <p:ext uri="{BB962C8B-B14F-4D97-AF65-F5344CB8AC3E}">
        <p14:creationId xmlns:p14="http://schemas.microsoft.com/office/powerpoint/2010/main" val="6263520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6336264" cy="595090"/>
          </a:xfrm>
        </p:spPr>
        <p:txBody>
          <a:bodyPr>
            <a:normAutofit/>
          </a:bodyPr>
          <a:lstStyle/>
          <a:p>
            <a:r>
              <a:rPr lang="en-IN" sz="2400" b="1" dirty="0">
                <a:latin typeface="Rockwell" panose="02060603020205020403" pitchFamily="18" charset="77"/>
                <a:cs typeface="Consolas" panose="020B0609020204030204" pitchFamily="49" charset="0"/>
              </a:rPr>
              <a:t>Getting a Git Repository</a:t>
            </a:r>
            <a:endParaRPr lang="en-US" sz="2400" dirty="0">
              <a:latin typeface="Rockwell" panose="02060603020205020403" pitchFamily="18" charset="77"/>
            </a:endParaRP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5183821"/>
          </a:xfrm>
        </p:spPr>
        <p:txBody>
          <a:bodyPr>
            <a:normAutofit/>
          </a:bodyPr>
          <a:lstStyle/>
          <a:p>
            <a:pPr algn="just"/>
            <a:r>
              <a:rPr lang="en-IN" sz="2200" dirty="0">
                <a:latin typeface="Rockwell" panose="02060603020205020403" pitchFamily="18" charset="77"/>
                <a:cs typeface="Futura Medium" panose="020B0602020204020303" pitchFamily="34" charset="-79"/>
              </a:rPr>
              <a:t>You typically obtain a Git repository in one of two ways :</a:t>
            </a:r>
          </a:p>
          <a:p>
            <a:pPr lvl="1" algn="just"/>
            <a:r>
              <a:rPr lang="en-IN" sz="1800" dirty="0"/>
              <a:t>You can take a local directory that is currently not under version control, and turn it into a Git repository, or</a:t>
            </a:r>
          </a:p>
          <a:p>
            <a:pPr lvl="1" algn="just"/>
            <a:r>
              <a:rPr lang="en-IN" sz="1800" dirty="0"/>
              <a:t>You can clone an existing Git repository from elsewhere.</a:t>
            </a:r>
          </a:p>
          <a:p>
            <a:pPr algn="just"/>
            <a:r>
              <a:rPr lang="en-IN" sz="2200" dirty="0">
                <a:latin typeface="Rockwell" panose="02060603020205020403" pitchFamily="18" charset="77"/>
                <a:cs typeface="Futura Medium" panose="020B0602020204020303" pitchFamily="34" charset="-79"/>
              </a:rPr>
              <a:t>Initializing a Repository in an Existing Directory : </a:t>
            </a:r>
            <a:r>
              <a:rPr lang="en-IN" dirty="0"/>
              <a:t>If you have a project directory that is currently not under version control and you want to start controlling it with Git, you first need to go to that project’s director.</a:t>
            </a:r>
          </a:p>
          <a:p>
            <a:pPr marL="0" indent="0" algn="just">
              <a:buNone/>
            </a:pPr>
            <a:r>
              <a:rPr lang="en-IN" dirty="0"/>
              <a:t>	</a:t>
            </a:r>
            <a:r>
              <a:rPr lang="en-IN" dirty="0">
                <a:latin typeface="Consolas" panose="020B0609020204030204" pitchFamily="49" charset="0"/>
                <a:cs typeface="Consolas" panose="020B0609020204030204" pitchFamily="49" charset="0"/>
              </a:rPr>
              <a:t>$ cd /c/user/</a:t>
            </a:r>
            <a:r>
              <a:rPr lang="en-IN" dirty="0" err="1">
                <a:latin typeface="Consolas" panose="020B0609020204030204" pitchFamily="49" charset="0"/>
                <a:cs typeface="Consolas" panose="020B0609020204030204" pitchFamily="49" charset="0"/>
              </a:rPr>
              <a:t>my_project</a:t>
            </a:r>
            <a:endParaRPr lang="en-IN" dirty="0">
              <a:latin typeface="Consolas" panose="020B0609020204030204" pitchFamily="49" charset="0"/>
              <a:cs typeface="Consolas" panose="020B0609020204030204" pitchFamily="49" charset="0"/>
            </a:endParaRPr>
          </a:p>
          <a:p>
            <a:pPr marL="0" indent="0" algn="just">
              <a:buNone/>
            </a:pPr>
            <a:r>
              <a:rPr lang="en-IN" dirty="0">
                <a:latin typeface="Consolas" panose="020B0609020204030204" pitchFamily="49" charset="0"/>
                <a:cs typeface="Consolas" panose="020B0609020204030204" pitchFamily="49" charset="0"/>
              </a:rPr>
              <a:t>	$ git </a:t>
            </a:r>
            <a:r>
              <a:rPr lang="en-IN" dirty="0" err="1">
                <a:latin typeface="Consolas" panose="020B0609020204030204" pitchFamily="49" charset="0"/>
                <a:cs typeface="Consolas" panose="020B0609020204030204" pitchFamily="49" charset="0"/>
              </a:rPr>
              <a:t>init</a:t>
            </a:r>
            <a:endParaRPr lang="en-IN" dirty="0">
              <a:latin typeface="Consolas" panose="020B0609020204030204" pitchFamily="49" charset="0"/>
              <a:cs typeface="Consolas" panose="020B0609020204030204" pitchFamily="49" charset="0"/>
            </a:endParaRPr>
          </a:p>
          <a:p>
            <a:pPr algn="just"/>
            <a:r>
              <a:rPr lang="en-IN" sz="2200" dirty="0">
                <a:latin typeface="Rockwell" panose="02060603020205020403" pitchFamily="18" charset="77"/>
                <a:cs typeface="Futura Medium" panose="020B0602020204020303" pitchFamily="34" charset="-79"/>
              </a:rPr>
              <a:t>Cloning an Existing Repository</a:t>
            </a:r>
          </a:p>
          <a:p>
            <a:pPr marL="457200" lvl="1" indent="0" algn="just">
              <a:buNone/>
            </a:pPr>
            <a:r>
              <a:rPr lang="en-IN" sz="1800" dirty="0">
                <a:latin typeface="Consolas" panose="020B0609020204030204" pitchFamily="49" charset="0"/>
                <a:cs typeface="Consolas" panose="020B0609020204030204" pitchFamily="49" charset="0"/>
              </a:rPr>
              <a:t>$ git clone https://</a:t>
            </a:r>
            <a:r>
              <a:rPr lang="en-IN" sz="1800" dirty="0" err="1">
                <a:latin typeface="Consolas" panose="020B0609020204030204" pitchFamily="49" charset="0"/>
                <a:cs typeface="Consolas" panose="020B0609020204030204" pitchFamily="49" charset="0"/>
              </a:rPr>
              <a:t>github.ibm.com</a:t>
            </a:r>
            <a:r>
              <a:rPr lang="en-IN" sz="1800" dirty="0">
                <a:latin typeface="Consolas" panose="020B0609020204030204" pitchFamily="49" charset="0"/>
                <a:cs typeface="Consolas" panose="020B0609020204030204" pitchFamily="49" charset="0"/>
              </a:rPr>
              <a:t>/context/cognitive-data-</a:t>
            </a:r>
            <a:r>
              <a:rPr lang="en-IN" sz="1800" dirty="0" err="1">
                <a:latin typeface="Consolas" panose="020B0609020204030204" pitchFamily="49" charset="0"/>
                <a:cs typeface="Consolas" panose="020B0609020204030204" pitchFamily="49" charset="0"/>
              </a:rPr>
              <a:t>platform.git</a:t>
            </a:r>
            <a:endParaRPr lang="en-IN"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879920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FC08E9-098D-1C41-8A2F-94A6D30C9BFC}"/>
              </a:ext>
            </a:extLst>
          </p:cNvPr>
          <p:cNvSpPr/>
          <p:nvPr/>
        </p:nvSpPr>
        <p:spPr>
          <a:xfrm>
            <a:off x="2191869" y="4262718"/>
            <a:ext cx="6992471" cy="2595282"/>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6336264" cy="595090"/>
          </a:xfrm>
        </p:spPr>
        <p:txBody>
          <a:bodyPr>
            <a:normAutofit/>
          </a:bodyPr>
          <a:lstStyle/>
          <a:p>
            <a:r>
              <a:rPr lang="en-IN" sz="2400" b="1" dirty="0">
                <a:latin typeface="Rockwell" panose="02060603020205020403" pitchFamily="18" charset="77"/>
                <a:cs typeface="Consolas" panose="020B0609020204030204" pitchFamily="49" charset="0"/>
              </a:rPr>
              <a:t>Getting a Git Repository</a:t>
            </a:r>
            <a:endParaRPr lang="en-US" sz="2400" dirty="0">
              <a:latin typeface="Rockwell" panose="02060603020205020403" pitchFamily="18" charset="77"/>
            </a:endParaRP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6036806"/>
          </a:xfrm>
        </p:spPr>
        <p:txBody>
          <a:bodyPr>
            <a:normAutofit/>
          </a:bodyPr>
          <a:lstStyle/>
          <a:p>
            <a:pPr algn="just"/>
            <a:r>
              <a:rPr lang="en-IN" sz="2200" dirty="0">
                <a:latin typeface="Rockwell" panose="02060603020205020403" pitchFamily="18" charset="77"/>
                <a:cs typeface="Futura Medium" panose="020B0602020204020303" pitchFamily="34" charset="-79"/>
              </a:rPr>
              <a:t>Checking the Status of Your Files</a:t>
            </a:r>
          </a:p>
          <a:p>
            <a:pPr marL="0" indent="0" algn="just">
              <a:buNone/>
            </a:pPr>
            <a:r>
              <a:rPr lang="en-IN" sz="2400" dirty="0"/>
              <a:t>	 </a:t>
            </a:r>
            <a:r>
              <a:rPr lang="en-IN" dirty="0">
                <a:latin typeface="Consolas" panose="020B0609020204030204" pitchFamily="49" charset="0"/>
                <a:cs typeface="Consolas" panose="020B0609020204030204" pitchFamily="49" charset="0"/>
              </a:rPr>
              <a:t>$ git status </a:t>
            </a:r>
          </a:p>
          <a:p>
            <a:pPr algn="just"/>
            <a:r>
              <a:rPr lang="en-IN" sz="2200" dirty="0">
                <a:latin typeface="Rockwell" panose="02060603020205020403" pitchFamily="18" charset="77"/>
                <a:cs typeface="Futura Medium" panose="020B0602020204020303" pitchFamily="34" charset="-79"/>
              </a:rPr>
              <a:t>Tracking New Files : </a:t>
            </a:r>
          </a:p>
          <a:p>
            <a:pPr marL="0" indent="0" algn="just">
              <a:buNone/>
            </a:pPr>
            <a:r>
              <a:rPr lang="en-IN" dirty="0">
                <a:latin typeface="Consolas" panose="020B0609020204030204" pitchFamily="49" charset="0"/>
                <a:cs typeface="Consolas" panose="020B0609020204030204" pitchFamily="49" charset="0"/>
              </a:rPr>
              <a:t>    $ git add </a:t>
            </a:r>
            <a:r>
              <a:rPr lang="en-IN" dirty="0" err="1">
                <a:latin typeface="Consolas" panose="020B0609020204030204" pitchFamily="49" charset="0"/>
                <a:cs typeface="Consolas" panose="020B0609020204030204" pitchFamily="49" charset="0"/>
              </a:rPr>
              <a:t>filename.ext</a:t>
            </a:r>
            <a:endParaRPr lang="en-IN" dirty="0">
              <a:latin typeface="Consolas" panose="020B0609020204030204" pitchFamily="49" charset="0"/>
              <a:cs typeface="Consolas" panose="020B0609020204030204" pitchFamily="49" charset="0"/>
            </a:endParaRPr>
          </a:p>
          <a:p>
            <a:pPr algn="just"/>
            <a:r>
              <a:rPr lang="en-IN" sz="2200" dirty="0">
                <a:latin typeface="Rockwell" panose="02060603020205020403" pitchFamily="18" charset="77"/>
                <a:cs typeface="Futura Medium" panose="020B0602020204020303" pitchFamily="34" charset="-79"/>
              </a:rPr>
              <a:t>Ignoring Files : </a:t>
            </a:r>
            <a:r>
              <a:rPr lang="en-IN" sz="1900" dirty="0"/>
              <a:t>Often, you’ll have a class of files that you don’t want Git to automatically add or even show you as being untracked. These are generally automatically generated files such as log files or files produced by your build system. In such cases, you can create a file listing patterns to match them named .</a:t>
            </a:r>
            <a:r>
              <a:rPr lang="en-IN" sz="1900" dirty="0" err="1"/>
              <a:t>gitignore</a:t>
            </a:r>
            <a:r>
              <a:rPr lang="en-IN" sz="1900" dirty="0"/>
              <a:t>.</a:t>
            </a:r>
          </a:p>
          <a:p>
            <a:pPr marL="800100" lvl="2" indent="0" algn="just">
              <a:spcBef>
                <a:spcPts val="600"/>
              </a:spcBef>
              <a:buNone/>
            </a:pPr>
            <a:endParaRPr lang="en-IN" sz="1050" dirty="0">
              <a:latin typeface="Consolas" panose="020B0609020204030204" pitchFamily="49" charset="0"/>
              <a:cs typeface="Consolas" panose="020B0609020204030204" pitchFamily="49" charset="0"/>
            </a:endParaRPr>
          </a:p>
          <a:p>
            <a:pPr marL="800100" lvl="2" indent="0" algn="just">
              <a:spcBef>
                <a:spcPts val="600"/>
              </a:spcBef>
              <a:buNone/>
            </a:pPr>
            <a:r>
              <a:rPr lang="en-IN" sz="1200" dirty="0">
                <a:latin typeface="Consolas" panose="020B0609020204030204" pitchFamily="49" charset="0"/>
                <a:cs typeface="Consolas" panose="020B0609020204030204" pitchFamily="49" charset="0"/>
              </a:rPr>
              <a:t># ignore all .a files </a:t>
            </a:r>
          </a:p>
          <a:p>
            <a:pPr marL="800100" lvl="2" indent="0" algn="just">
              <a:spcBef>
                <a:spcPts val="600"/>
              </a:spcBef>
              <a:buNone/>
            </a:pPr>
            <a:r>
              <a:rPr lang="en-IN" sz="1200" dirty="0">
                <a:latin typeface="Consolas" panose="020B0609020204030204" pitchFamily="49" charset="0"/>
                <a:cs typeface="Consolas" panose="020B0609020204030204" pitchFamily="49" charset="0"/>
              </a:rPr>
              <a:t>*.a </a:t>
            </a:r>
          </a:p>
          <a:p>
            <a:pPr marL="800100" lvl="2" indent="0" algn="just">
              <a:spcBef>
                <a:spcPts val="600"/>
              </a:spcBef>
              <a:buNone/>
            </a:pPr>
            <a:r>
              <a:rPr lang="en-IN" sz="1200" dirty="0">
                <a:latin typeface="Consolas" panose="020B0609020204030204" pitchFamily="49" charset="0"/>
                <a:cs typeface="Consolas" panose="020B0609020204030204" pitchFamily="49" charset="0"/>
              </a:rPr>
              <a:t># but do track </a:t>
            </a:r>
            <a:r>
              <a:rPr lang="en-IN" sz="1200" dirty="0" err="1">
                <a:latin typeface="Consolas" panose="020B0609020204030204" pitchFamily="49" charset="0"/>
                <a:cs typeface="Consolas" panose="020B0609020204030204" pitchFamily="49" charset="0"/>
              </a:rPr>
              <a:t>lib.a</a:t>
            </a:r>
            <a:r>
              <a:rPr lang="en-IN" sz="1200" dirty="0">
                <a:latin typeface="Consolas" panose="020B0609020204030204" pitchFamily="49" charset="0"/>
                <a:cs typeface="Consolas" panose="020B0609020204030204" pitchFamily="49" charset="0"/>
              </a:rPr>
              <a:t>, even though you're ignoring .a files above </a:t>
            </a:r>
          </a:p>
          <a:p>
            <a:pPr marL="800100" lvl="2" indent="0" algn="just">
              <a:spcBef>
                <a:spcPts val="600"/>
              </a:spcBef>
              <a:buNone/>
            </a:pPr>
            <a:r>
              <a:rPr lang="en-IN" sz="1200" dirty="0">
                <a:latin typeface="Consolas" panose="020B0609020204030204" pitchFamily="49" charset="0"/>
                <a:cs typeface="Consolas" panose="020B0609020204030204" pitchFamily="49" charset="0"/>
              </a:rPr>
              <a:t>!</a:t>
            </a:r>
            <a:r>
              <a:rPr lang="en-IN" sz="1200" dirty="0" err="1">
                <a:latin typeface="Consolas" panose="020B0609020204030204" pitchFamily="49" charset="0"/>
                <a:cs typeface="Consolas" panose="020B0609020204030204" pitchFamily="49" charset="0"/>
              </a:rPr>
              <a:t>lib.a</a:t>
            </a:r>
            <a:r>
              <a:rPr lang="en-IN" sz="1200" dirty="0">
                <a:latin typeface="Consolas" panose="020B0609020204030204" pitchFamily="49" charset="0"/>
                <a:cs typeface="Consolas" panose="020B0609020204030204" pitchFamily="49" charset="0"/>
              </a:rPr>
              <a:t> </a:t>
            </a:r>
          </a:p>
          <a:p>
            <a:pPr marL="800100" lvl="2" indent="0" algn="just">
              <a:spcBef>
                <a:spcPts val="600"/>
              </a:spcBef>
              <a:buNone/>
            </a:pPr>
            <a:r>
              <a:rPr lang="en-IN" sz="1200" dirty="0">
                <a:latin typeface="Consolas" panose="020B0609020204030204" pitchFamily="49" charset="0"/>
                <a:cs typeface="Consolas" panose="020B0609020204030204" pitchFamily="49" charset="0"/>
              </a:rPr>
              <a:t># only ignore the TODO file in the current directory, not subdir/TODO /TODO </a:t>
            </a:r>
          </a:p>
          <a:p>
            <a:pPr marL="800100" lvl="2" indent="0" algn="just">
              <a:spcBef>
                <a:spcPts val="600"/>
              </a:spcBef>
              <a:buNone/>
            </a:pPr>
            <a:r>
              <a:rPr lang="en-IN" sz="1200" dirty="0">
                <a:latin typeface="Consolas" panose="020B0609020204030204" pitchFamily="49" charset="0"/>
                <a:cs typeface="Consolas" panose="020B0609020204030204" pitchFamily="49" charset="0"/>
              </a:rPr>
              <a:t># ignore all files in the build/ directory </a:t>
            </a:r>
          </a:p>
          <a:p>
            <a:pPr marL="800100" lvl="2" indent="0" algn="just">
              <a:spcBef>
                <a:spcPts val="600"/>
              </a:spcBef>
              <a:buNone/>
            </a:pPr>
            <a:r>
              <a:rPr lang="en-IN" sz="1200" dirty="0">
                <a:latin typeface="Consolas" panose="020B0609020204030204" pitchFamily="49" charset="0"/>
                <a:cs typeface="Consolas" panose="020B0609020204030204" pitchFamily="49" charset="0"/>
              </a:rPr>
              <a:t>build/ </a:t>
            </a:r>
          </a:p>
          <a:p>
            <a:pPr marL="800100" lvl="2" indent="0" algn="just">
              <a:spcBef>
                <a:spcPts val="600"/>
              </a:spcBef>
              <a:buNone/>
            </a:pPr>
            <a:r>
              <a:rPr lang="en-IN" sz="1200" dirty="0">
                <a:latin typeface="Consolas" panose="020B0609020204030204" pitchFamily="49" charset="0"/>
                <a:cs typeface="Consolas" panose="020B0609020204030204" pitchFamily="49" charset="0"/>
              </a:rPr>
              <a:t># ignore all .pdf files in the doc/ directory and any of its subdirectories </a:t>
            </a:r>
          </a:p>
          <a:p>
            <a:pPr marL="800100" lvl="2" indent="0" algn="just">
              <a:spcBef>
                <a:spcPts val="600"/>
              </a:spcBef>
              <a:buNone/>
            </a:pPr>
            <a:r>
              <a:rPr lang="en-IN" sz="1200" dirty="0">
                <a:latin typeface="Consolas" panose="020B0609020204030204" pitchFamily="49" charset="0"/>
                <a:cs typeface="Consolas" panose="020B0609020204030204" pitchFamily="49" charset="0"/>
              </a:rPr>
              <a:t>doc/**/*.pdf</a:t>
            </a:r>
            <a:endParaRPr lang="en-IN" sz="11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626248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996B-5D2E-D94E-BD74-F465D9BC4C08}"/>
              </a:ext>
            </a:extLst>
          </p:cNvPr>
          <p:cNvSpPr>
            <a:spLocks noGrp="1"/>
          </p:cNvSpPr>
          <p:nvPr>
            <p:ph type="title"/>
          </p:nvPr>
        </p:nvSpPr>
        <p:spPr>
          <a:xfrm>
            <a:off x="1752897" y="296444"/>
            <a:ext cx="6336264" cy="595090"/>
          </a:xfrm>
        </p:spPr>
        <p:txBody>
          <a:bodyPr>
            <a:normAutofit/>
          </a:bodyPr>
          <a:lstStyle/>
          <a:p>
            <a:r>
              <a:rPr lang="en-IN" sz="2400" b="1" dirty="0">
                <a:latin typeface="Rockwell" panose="02060603020205020403" pitchFamily="18" charset="77"/>
                <a:cs typeface="Consolas" panose="020B0609020204030204" pitchFamily="49" charset="0"/>
              </a:rPr>
              <a:t>Getting a Git Repository</a:t>
            </a:r>
          </a:p>
        </p:txBody>
      </p:sp>
      <p:sp>
        <p:nvSpPr>
          <p:cNvPr id="3" name="Content Placeholder 2">
            <a:extLst>
              <a:ext uri="{FF2B5EF4-FFF2-40B4-BE49-F238E27FC236}">
                <a16:creationId xmlns:a16="http://schemas.microsoft.com/office/drawing/2014/main" id="{9E12730E-21C6-1A43-8975-57C55CF6BCF6}"/>
              </a:ext>
            </a:extLst>
          </p:cNvPr>
          <p:cNvSpPr>
            <a:spLocks noGrp="1"/>
          </p:cNvSpPr>
          <p:nvPr>
            <p:ph idx="1"/>
          </p:nvPr>
        </p:nvSpPr>
        <p:spPr>
          <a:xfrm>
            <a:off x="1752897" y="821194"/>
            <a:ext cx="9801571" cy="6036806"/>
          </a:xfrm>
        </p:spPr>
        <p:txBody>
          <a:bodyPr>
            <a:normAutofit/>
          </a:bodyPr>
          <a:lstStyle/>
          <a:p>
            <a:pPr algn="just"/>
            <a:r>
              <a:rPr lang="en-IN" sz="2200" dirty="0">
                <a:latin typeface="Rockwell" panose="02060603020205020403" pitchFamily="18" charset="77"/>
                <a:cs typeface="Futura Medium" panose="020B0602020204020303" pitchFamily="34" charset="-79"/>
              </a:rPr>
              <a:t>Viewing Your Staged and </a:t>
            </a:r>
            <a:r>
              <a:rPr lang="en-IN" sz="2200" dirty="0" err="1">
                <a:latin typeface="Rockwell" panose="02060603020205020403" pitchFamily="18" charset="77"/>
                <a:cs typeface="Futura Medium" panose="020B0602020204020303" pitchFamily="34" charset="-79"/>
              </a:rPr>
              <a:t>Unstaged</a:t>
            </a:r>
            <a:r>
              <a:rPr lang="en-IN" sz="2200" dirty="0">
                <a:latin typeface="Rockwell" panose="02060603020205020403" pitchFamily="18" charset="77"/>
                <a:cs typeface="Futura Medium" panose="020B0602020204020303" pitchFamily="34" charset="-79"/>
              </a:rPr>
              <a:t> Changes :</a:t>
            </a:r>
          </a:p>
          <a:p>
            <a:pPr lvl="1" algn="just"/>
            <a:r>
              <a:rPr lang="en-IN" sz="1800" b="1" dirty="0">
                <a:latin typeface="Rockwell" panose="02060603020205020403" pitchFamily="18" charset="77"/>
                <a:cs typeface="Consolas" panose="020B0609020204030204" pitchFamily="49" charset="0"/>
              </a:rPr>
              <a:t> </a:t>
            </a:r>
            <a:r>
              <a:rPr lang="en-IN" sz="1700" dirty="0"/>
              <a:t>To see what you’ve changed but not yet staged, type git diff with no other arguments  :  </a:t>
            </a:r>
          </a:p>
          <a:p>
            <a:pPr marL="457200" lvl="1" indent="0" algn="just">
              <a:buNone/>
            </a:pPr>
            <a:r>
              <a:rPr lang="en-IN" sz="1700" dirty="0">
                <a:latin typeface="Consolas" panose="020B0609020204030204" pitchFamily="49" charset="0"/>
                <a:cs typeface="Consolas" panose="020B0609020204030204" pitchFamily="49" charset="0"/>
              </a:rPr>
              <a:t>	</a:t>
            </a:r>
            <a:r>
              <a:rPr lang="en-IN" dirty="0">
                <a:latin typeface="Consolas" panose="020B0609020204030204" pitchFamily="49" charset="0"/>
                <a:cs typeface="Consolas" panose="020B0609020204030204" pitchFamily="49" charset="0"/>
              </a:rPr>
              <a:t>$git diff </a:t>
            </a:r>
          </a:p>
          <a:p>
            <a:pPr lvl="1" algn="just"/>
            <a:r>
              <a:rPr lang="en-IN" sz="1700" dirty="0"/>
              <a:t>If you want to see what you’ve staged that will go into your next commit, you can use :</a:t>
            </a:r>
          </a:p>
          <a:p>
            <a:pPr marL="457200" lvl="1" indent="0" algn="just">
              <a:buNone/>
            </a:pPr>
            <a:r>
              <a:rPr lang="en-IN" sz="1700" dirty="0"/>
              <a:t>	 </a:t>
            </a:r>
            <a:r>
              <a:rPr lang="en-IN" sz="1700" dirty="0">
                <a:latin typeface="Consolas" panose="020B0609020204030204" pitchFamily="49" charset="0"/>
                <a:cs typeface="Consolas" panose="020B0609020204030204" pitchFamily="49" charset="0"/>
              </a:rPr>
              <a:t>$ </a:t>
            </a:r>
            <a:r>
              <a:rPr lang="en-IN" dirty="0">
                <a:latin typeface="Consolas" panose="020B0609020204030204" pitchFamily="49" charset="0"/>
                <a:cs typeface="Consolas" panose="020B0609020204030204" pitchFamily="49" charset="0"/>
              </a:rPr>
              <a:t>git diff --staged </a:t>
            </a:r>
          </a:p>
          <a:p>
            <a:pPr algn="just"/>
            <a:r>
              <a:rPr lang="en-IN" sz="2200" dirty="0">
                <a:latin typeface="Rockwell" panose="02060603020205020403" pitchFamily="18" charset="77"/>
                <a:cs typeface="Futura Medium" panose="020B0602020204020303" pitchFamily="34" charset="-79"/>
              </a:rPr>
              <a:t>Committing Your Changes : </a:t>
            </a:r>
            <a:r>
              <a:rPr lang="en-IN" sz="1900" dirty="0"/>
              <a:t>Now that your staging area is set up the way you want it, you can commit your changes. Remember that anything that is still </a:t>
            </a:r>
            <a:r>
              <a:rPr lang="en-IN" sz="1900" dirty="0" err="1"/>
              <a:t>unstaged</a:t>
            </a:r>
            <a:r>
              <a:rPr lang="en-IN" sz="1900" dirty="0"/>
              <a:t> — any files you have created or modified that you haven’t run git add on since you edited them — won’t go into this commit. They will stay as modified files on your disk. In this case, let’s say that the last time you ran git status, you saw that everything was staged, so you’re ready to commit your changes. The simplest way to commit is to type</a:t>
            </a:r>
            <a:endParaRPr lang="en-IN" dirty="0">
              <a:latin typeface="Consolas" panose="020B0609020204030204" pitchFamily="49" charset="0"/>
              <a:cs typeface="Consolas" panose="020B0609020204030204" pitchFamily="49" charset="0"/>
            </a:endParaRPr>
          </a:p>
          <a:p>
            <a:pPr marL="0" indent="0" algn="just">
              <a:buNone/>
            </a:pPr>
            <a:r>
              <a:rPr lang="en-IN" dirty="0">
                <a:latin typeface="Consolas" panose="020B0609020204030204" pitchFamily="49" charset="0"/>
                <a:cs typeface="Consolas" panose="020B0609020204030204" pitchFamily="49" charset="0"/>
              </a:rPr>
              <a:t>	</a:t>
            </a:r>
            <a:r>
              <a:rPr lang="en-IN" sz="1600" dirty="0">
                <a:latin typeface="Consolas" panose="020B0609020204030204" pitchFamily="49" charset="0"/>
                <a:cs typeface="Consolas" panose="020B0609020204030204" pitchFamily="49" charset="0"/>
              </a:rPr>
              <a:t> $ git commit -m "[commit message]"</a:t>
            </a:r>
            <a:endParaRPr lang="en-IN" dirty="0">
              <a:latin typeface="Consolas" panose="020B0609020204030204" pitchFamily="49" charset="0"/>
              <a:cs typeface="Consolas" panose="020B0609020204030204" pitchFamily="49" charset="0"/>
            </a:endParaRPr>
          </a:p>
          <a:p>
            <a:pPr lvl="1" algn="just"/>
            <a:endParaRPr lang="en-IN" dirty="0">
              <a:latin typeface="Consolas" panose="020B0609020204030204" pitchFamily="49" charset="0"/>
              <a:cs typeface="Consolas" panose="020B0609020204030204" pitchFamily="49" charset="0"/>
            </a:endParaRPr>
          </a:p>
          <a:p>
            <a:pPr marL="800100" lvl="2" indent="0" algn="just">
              <a:spcBef>
                <a:spcPts val="600"/>
              </a:spcBef>
              <a:buNone/>
            </a:pPr>
            <a:endParaRPr lang="en-IN" sz="10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45075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{D6CA2569-12DA-684A-8936-65264EB875E8}tf10001121</Template>
  <TotalTime>4940</TotalTime>
  <Words>1133</Words>
  <Application>Microsoft Macintosh PowerPoint</Application>
  <PresentationFormat>Widescreen</PresentationFormat>
  <Paragraphs>234</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Consolas</vt:lpstr>
      <vt:lpstr>Futura Medium</vt:lpstr>
      <vt:lpstr>Rockwell</vt:lpstr>
      <vt:lpstr>Wingdings 3</vt:lpstr>
      <vt:lpstr>Wisp</vt:lpstr>
      <vt:lpstr>GitHub</vt:lpstr>
      <vt:lpstr>Version Control </vt:lpstr>
      <vt:lpstr>What is GitHub? </vt:lpstr>
      <vt:lpstr>Git Basics</vt:lpstr>
      <vt:lpstr>Git Basics</vt:lpstr>
      <vt:lpstr>Installing Git</vt:lpstr>
      <vt:lpstr>Getting a Git Repository</vt:lpstr>
      <vt:lpstr>Getting a Git Repository</vt:lpstr>
      <vt:lpstr>Getting a Git Repository</vt:lpstr>
      <vt:lpstr>Undoing Things</vt:lpstr>
      <vt:lpstr>Git Branching</vt:lpstr>
      <vt:lpstr>Branching and Merging</vt:lpstr>
      <vt:lpstr>Branching and Merging</vt:lpstr>
      <vt:lpstr>Branching and Merging</vt:lpstr>
      <vt:lpstr>Branching and Merging</vt:lpstr>
      <vt:lpstr>Rebasing</vt:lpstr>
      <vt:lpstr>Git Commands </vt:lpstr>
      <vt:lpstr>Git Commands  </vt:lpstr>
      <vt:lpstr>Git Commands </vt:lpstr>
      <vt:lpstr>Git Commands </vt:lpstr>
      <vt:lpstr>?????????…</vt:lpstr>
      <vt:lpstr>Lab Exercise </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Enterprise Data Platform (CEDP) Primer </dc:title>
  <dc:creator>Siddappa Mirji</dc:creator>
  <cp:lastModifiedBy>Siddappa Mirji</cp:lastModifiedBy>
  <cp:revision>70</cp:revision>
  <dcterms:created xsi:type="dcterms:W3CDTF">2018-01-05T16:53:00Z</dcterms:created>
  <dcterms:modified xsi:type="dcterms:W3CDTF">2018-02-14T12:08:09Z</dcterms:modified>
</cp:coreProperties>
</file>